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87" r:id="rId4"/>
    <p:sldId id="260" r:id="rId5"/>
    <p:sldId id="296" r:id="rId6"/>
    <p:sldId id="314" r:id="rId7"/>
    <p:sldId id="262" r:id="rId8"/>
    <p:sldId id="317" r:id="rId9"/>
    <p:sldId id="318" r:id="rId10"/>
    <p:sldId id="319" r:id="rId11"/>
    <p:sldId id="320" r:id="rId12"/>
    <p:sldId id="328" r:id="rId13"/>
    <p:sldId id="298" r:id="rId14"/>
    <p:sldId id="321" r:id="rId15"/>
    <p:sldId id="322" r:id="rId16"/>
    <p:sldId id="323" r:id="rId17"/>
    <p:sldId id="324" r:id="rId18"/>
    <p:sldId id="325" r:id="rId19"/>
    <p:sldId id="326" r:id="rId20"/>
    <p:sldId id="273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나눔바른고딕" panose="020B0603020101020101" pitchFamily="50" charset="-127"/>
      <p:regular r:id="rId27"/>
      <p:bold r:id="rId28"/>
    </p:embeddedFont>
    <p:embeddedFont>
      <p:font typeface="나눔바른고딕OTF Light" panose="02000303000000000000" pitchFamily="50" charset="-127"/>
      <p:regular r:id="rId29"/>
    </p:embeddedFon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500"/>
    <a:srgbClr val="FFD1D4"/>
    <a:srgbClr val="2DABC9"/>
    <a:srgbClr val="C9EBF3"/>
    <a:srgbClr val="5CC2D9"/>
    <a:srgbClr val="FBC03E"/>
    <a:srgbClr val="FFFCDB"/>
    <a:srgbClr val="C7FFC2"/>
    <a:srgbClr val="FFC2EB"/>
    <a:srgbClr val="FFA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69667" autoAdjust="0"/>
  </p:normalViewPr>
  <p:slideViewPr>
    <p:cSldViewPr snapToGrid="0">
      <p:cViewPr>
        <p:scale>
          <a:sx n="100" d="100"/>
          <a:sy n="100" d="100"/>
        </p:scale>
        <p:origin x="632" y="272"/>
      </p:cViewPr>
      <p:guideLst>
        <p:guide orient="horz" pos="21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사회에서는 의도치 않게 타인에게 피해를 줄 수 있음을 이해한다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2720" marR="0" indent="-1727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예방을 위해 일상 속에서 미디어를 이용할 때 주의해야 하는 점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설명할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211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앞선 설문조사 중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문항의 결과를 조금 더 자세히 살펴봅니다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(1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번 문항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온라인을 사용하면서 누군가 성적으로 접근하는 일을 경험한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5, 6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학생이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3.9%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있었습니다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(2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번 문항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성적으로 접근한 방법은 원치 않은 성과 관련된 말로 접근하거나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신체사진이나 동영상을 찍어 </a:t>
            </a:r>
            <a:r>
              <a:rPr lang="ko-KR" altLang="en-US" sz="1050" u="none" kern="0" spc="-1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보내달라고도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하는 등이 있었다는 조사결과에 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내용을 공유하면서 미디어 노출의 위험성에 대해 설명해줍니다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실제로 조사 결과를 보고 어떤 생각이 드는지 서로의 생각을 이야기 나누어 봅니다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언급된 조사결과는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2017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년에 실시한 자료라서 현재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2~3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디지털 환경이 급변한 점과 코로나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인한 시대적 환경 변화로 인해 디지털 미디어의 사용과 활용도가 높아지는 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지금과는 실태 결과가 다를 수 있음을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&lt;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 성범죄 속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어떻게 볼 것인가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토론회 자료집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탁틴내일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참고 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“코로나 확산에 ‘온라인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’ 판친다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…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아동청소년 성착취”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뉴시스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2020.10.06.)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https://newsis.com/view/?id=NISX20201005_0001187282&amp;cID=10201&amp;pID=10200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936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번 문항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온라인을 통해 알게 된 사람에게 실제로 성폭력을 경험한 적이 있다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 여학생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남학생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 답변하였습니다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(4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번 문항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실제 성폭력을 경험하지는 않았지만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성폭력으로 의심되는 순간이 있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었는지에 대한 문항에 대하여 여학생은 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남학생은 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 ‘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그렇다’라고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응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답하였습니다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개의 설문 문항을 보고 난 후 알게 된 점과 떠오르는 생각과 느낌들을 자유롭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 이야기 해보도록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예상답변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이상한 사람이 참 많다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○○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○한 경우도 성폭력인지 알게 되었다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생각보다 많이 일어난다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조심해야겠다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위의 문항과 관련한 경험이 없을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다만 경험이 없다고 해서 이런 일들이 일어나지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않았다거나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일어나지 않는다는 것을 의미하지 않음을 설명하고 누구에게나 일어날 수 있는 일이라는 것을 설명해줍니다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&lt;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 성범죄 속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어떻게 볼 것인가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토론회 자료집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탁틴내일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762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</a:t>
            </a:r>
            <a:r>
              <a:rPr lang="ko-KR" altLang="en-US" sz="1050" u="none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설문조사 문항에서 나온 사례들을 정리한 내용을 함께 읽어봅니다</a:t>
            </a:r>
            <a:r>
              <a:rPr lang="en-US" altLang="ko-KR" sz="1050" u="none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동의 없이 상대의 신체를 촬영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불법촬영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하거나 사진을 합성하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 이를 유포 또는 유포한다는 협박을 하는 행위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원치 않는 성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농담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성적 모욕을 하는 등 다른 사람의 권리를 침해하는 모든 행위를 말합니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87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예방할 수 있어요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예방하기 위해 일상에서 실천할 수 있는 일들에 대해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일상 속에서 미디어를 이용하다 보면 의도치 않게 타인에게 피해를 줄 수 있다는 것을 기억해야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존중하는 미디어 이용이 디지털 성폭력 예방의 시작입니다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10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72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좋아하는 앱이 있나요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환경의 특징을 되짚어보는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위의 제시된 앱이 지금 학생들이 좋아하는 앱인지 질문하고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이러한 앱들이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대에게 인기가 많은 이유를 물어봅니다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인기가 많은 앱을 조사하여 활용하는 것이 좋습니다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60000" marR="0" indent="-360000" algn="l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FontTx/>
              <a:buNone/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쉽게 쓸 수 있다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./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정보가 많다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./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영상이라 보고 따라 하기 쉽다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./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틱톡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찍으면서 친해진다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./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다양한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이모티콘을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무료로 사용할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스마트폰이나 앱 사용을 하지 않는 학생들이 있다는 것을 염두하고 소외되지 않도록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앱들을 포함하여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앱 사용 중 불편한 부분이 있었거나 갑자기 사용하지 않게 되는 경우가 있었다면 그 이유가 무엇인지 자유롭게 이야기 나누어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58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좋아하는 앱이 있나요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사회에서는 사람과 사람사이에 무수히 많은 상호 연결이 있습니다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털 미디어 환경의 특성은 무엇이 있는지 알아봅시다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전파성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지속성과 같은 디지털 미디어 환경의 특성으로 인해 디지털 미디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 환경에서는 의도치 않게 타인에게 피해를 줄 수도 있고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피해를 확산시킬 수도 있습니다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환경의 장점이 때로는 단점이 되기도 한다는 것을 기억하며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털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미디어 환경에서 일어날 수 있는 일에 대해서 구체적으로 알아보도록 합니다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06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?(1))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일상 속에서 미디어를 이용하며 겪을 수 있는 상황을 살펴보며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환경에서는 서로 연결되어 있어 타인에게 영향을 줄 수 있다는 것을 이해합니다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스노우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틱톡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인스타그램 카메라 등 청소년들에게 인기 있는 보정 앱을 예시로 들며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기본 카메라로 촬영한 내 얼굴보다 보정 앱을 이용해 촬영한 얼굴이 더 마음에 드는지 만약 그렇다면 왜 그런지 자유롭게 이야기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나누어봅니다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대부분의 미디어에는 평균 미만 체중의 체형과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성별화된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이미지를 따르는 인물들이 등장하기 때문에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해당 이미지에 지속적으로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노출되다보면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자신도 모르는 사이에 획일적이고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이상화된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외모 기준을 당연한 것으로 생각하게 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미디어를 통해 주입된 이상적인 이미지를 좋아하고 또 따라하며 권장하다 보면 어떤 일이 생길지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4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?(1))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우리는 미디어를 통해 의도하지 않아도 타인과 많은 영향을 주고받게 될 수 있습니다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마음에 들어 하는 이미지가 나의 주관적인 의견이 아니라 미디어에 의해 긍정적으로 평가받는 이미지일 수 있다는 것을 아는 것이 중요합니다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많은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사람들이 </a:t>
            </a: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이상화된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외모 기준을 소비하고 </a:t>
            </a: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권장하다보면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그 기준이 점차 강해지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사람들이 그 기준에 들어가기 위해 강박적인 노력을 하게 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좋아한다고 생각했던 이미지나 사람들이나 미디어에서 말하는 이미지들이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일부의 사람들에 의해 만들어지고 나도 모르게 영향을 받은 이미지일수도 있다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것을 이해하도록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“드레스 입고 화장 배우고”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…5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 아이 ‘공주수업’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여성신문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2018.12.28.)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http://www.womennews.co.kr/news/articleView.html?idxno=183723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99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일상 속에서 미디어를 이용하며 겪을 수 있는 개인정보 유출 상황과 그로 인한 </a:t>
            </a:r>
            <a:r>
              <a:rPr lang="ko-KR" altLang="en-US" sz="1050" u="none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위험 상황을 살펴보며</a:t>
            </a:r>
            <a:r>
              <a:rPr lang="en-US" altLang="ko-KR" sz="1050" u="none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미디어를 이용하는 태도에 대한 생각을 해보는 활동입니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개인정보에는 어떤 것들이 있는지 자유롭게 이야기해보도록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이야기한 내용을 바탕으로 다음 활동으로 넘어갑니다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5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모르는 사람에게 개인정보를 알려준 적이 있는지 질문한 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손을 들게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예’라고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대답한 숫자와 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아니오’라고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대답한 숫자를 칠판에 기록합니다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학생들이 ‘개인정보를 알려주는 것은 잘못되었다’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‘개인정보를 알려준 적이 있어서 혼날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것이다’라는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걱정이나 선입견을 갖지 않고 자유롭게 답할 수 있도록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예를 들어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타인에게 개인정보를 말해야 하는 상황이 생길 수도 있고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서로 인사를 해야 하는 경우도 있으니 편하게 경험을 나눌 수 있도록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83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55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앞서 진행한 활동을 바탕으로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년에 초등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5,6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학년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489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대상으로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환경에서의 경험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조사한 결과와 우리반 설문조사 결과를 비교해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2017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설문조사에서는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489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 중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317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즉 약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65%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모르는 사람에게 개인정보를 알려준 적이 있다는 결과가 나왔습니다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 반의 결과도 통계를 내어보고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많은 학생들이 온라인에서 모르는 사람에게 개인정보를 알려준 경험이 있다는 것을 짚어줍니다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설문조사 결과를 보면서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중 나이를 알려준 비율이 가장 높고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 다음은 휴대폰 번호라는 것을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53110" marR="0" indent="-75311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53110" marR="0" indent="-75311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&lt;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 성범죄 속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어떻게 볼 것인가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토론회 자료집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탁틴내일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2017)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34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일이 생길까요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?(2))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모르는 사람과 소통할 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상황에서 개인정보를 알려주게 되는지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그때 알려주는 개인정보는 무엇인지 활동지에 적어봅니다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예상답변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틱톡이나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게임 채팅에서 만나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반모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반말모드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할 때 서로 어떻게 부를지 정하거나 친해지려고 성별이나 나이를 알려준다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친해지면 전화번호도 교환하고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사진도 교환한다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학교명’으로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상대방이 더 알 수 있는 정보는 무엇이 있을지 자유롭게 적어봅니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예상답변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사는 지역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연령대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교장선생님 이름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학교시설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(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가끔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성별 등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작성한 활동지를 발표해봅니다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개인정보를 알려줘야 하는 상황이나 알려주는 것이 자연스러운 상황이 있을 수는 있으나 생각보다 개인정보 하나로 알 수 있는 것들이 많다는 점을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예를 들어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학교명’으로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학교 홈페이지에 들어갈 수 있는데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학교 홈페이지에서 교장선생님의 성함을 알게 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바탕으로 자신이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 학교를 나온 것처럼 속이거나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친한 척을 하는 도구로 사용하여 접근하는 경우가 있다는 것을 설명해 줍니다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개인정보를 누군가에게 알려주었을 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반대로 내가 다른 사람의 개인정보를 알게 되었을 때 일어날 수 있는 일에 대해서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927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3B30DBF-3ED6-4963-95CA-359714F5D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54F8AEE-F105-4596-B027-EEB610262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8A77AF-22AC-4BCD-9027-44BA18AF9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7960C46-5F5A-480D-8707-D9753AFD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B239F2-8F0F-4C8E-8B19-08C713ACD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FB0D09A-3AC5-4F07-AB35-2E26C9A85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D0B088E-DAD0-42DA-8580-B12B32653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://www.eduequlity.k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48A0D28-9CE7-4F42-BA74-BFB7C2A8F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720370" y="2465861"/>
              <a:ext cx="3703258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일이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생길까요</a:t>
              </a:r>
              <a:r>
                <a:rPr lang="en-US" altLang="ko-KR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?(2)</a:t>
              </a:r>
              <a:endParaRPr lang="ko-KR" altLang="en-US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336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0DB0CE2-2632-4D65-8112-ECC63651F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8" y="1277615"/>
            <a:ext cx="8132081" cy="4709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1A917-33B1-4C48-8D20-3BD3F0AA51CA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4CC9E72-C87F-4ADB-85C9-3590D3D510A7}"/>
              </a:ext>
            </a:extLst>
          </p:cNvPr>
          <p:cNvSpPr/>
          <p:nvPr/>
        </p:nvSpPr>
        <p:spPr>
          <a:xfrm>
            <a:off x="3460511" y="3014702"/>
            <a:ext cx="18646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200" b="1" dirty="0">
                <a:solidFill>
                  <a:srgbClr val="000000"/>
                </a:solidFill>
                <a:latin typeface="+mj-ea"/>
                <a:ea typeface="+mj-ea"/>
              </a:rPr>
              <a:t>‘</a:t>
            </a:r>
            <a:r>
              <a:rPr lang="ko-KR" altLang="en-US" sz="2200" b="1" dirty="0" err="1">
                <a:solidFill>
                  <a:srgbClr val="000000"/>
                </a:solidFill>
                <a:latin typeface="+mj-ea"/>
                <a:ea typeface="+mj-ea"/>
              </a:rPr>
              <a:t>개인정보’에는</a:t>
            </a:r>
            <a:endParaRPr lang="ko-KR" altLang="en-US" sz="22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200" b="1" dirty="0">
                <a:solidFill>
                  <a:srgbClr val="000000"/>
                </a:solidFill>
                <a:latin typeface="+mj-ea"/>
                <a:ea typeface="+mj-ea"/>
              </a:rPr>
              <a:t>어떤 것이</a:t>
            </a:r>
          </a:p>
          <a:p>
            <a:pPr algn="ctr"/>
            <a:r>
              <a:rPr lang="ko-KR" altLang="en-US" sz="2200" b="1" dirty="0">
                <a:solidFill>
                  <a:srgbClr val="000000"/>
                </a:solidFill>
                <a:latin typeface="+mj-ea"/>
                <a:ea typeface="+mj-ea"/>
              </a:rPr>
              <a:t>있을까요</a:t>
            </a:r>
            <a:r>
              <a:rPr lang="en-US" altLang="ko-KR" sz="2200" b="1" dirty="0">
                <a:solidFill>
                  <a:srgbClr val="000000"/>
                </a:solidFill>
                <a:latin typeface="+mj-ea"/>
                <a:ea typeface="+mj-ea"/>
              </a:rPr>
              <a:t>?</a:t>
            </a:r>
            <a:endParaRPr lang="ko-KR" altLang="en-US" sz="2200" dirty="0"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F45EBC6-CE17-47DF-B95D-2BA23CB9BBED}"/>
              </a:ext>
            </a:extLst>
          </p:cNvPr>
          <p:cNvSpPr/>
          <p:nvPr/>
        </p:nvSpPr>
        <p:spPr>
          <a:xfrm>
            <a:off x="6819900" y="1468943"/>
            <a:ext cx="1085108" cy="10851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0DD299DD-036B-4EAD-96F7-4BA6375B37A4}"/>
              </a:ext>
            </a:extLst>
          </p:cNvPr>
          <p:cNvSpPr/>
          <p:nvPr/>
        </p:nvSpPr>
        <p:spPr>
          <a:xfrm>
            <a:off x="7358908" y="3495718"/>
            <a:ext cx="870692" cy="87069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8C719DC-5423-4F69-9A69-F21C2C524EA5}"/>
              </a:ext>
            </a:extLst>
          </p:cNvPr>
          <p:cNvSpPr/>
          <p:nvPr/>
        </p:nvSpPr>
        <p:spPr>
          <a:xfrm>
            <a:off x="5745858" y="2642756"/>
            <a:ext cx="1085108" cy="10851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3728004-72FA-4E31-A1FA-B677E1320984}"/>
              </a:ext>
            </a:extLst>
          </p:cNvPr>
          <p:cNvSpPr/>
          <p:nvPr/>
        </p:nvSpPr>
        <p:spPr>
          <a:xfrm>
            <a:off x="5852174" y="4757967"/>
            <a:ext cx="872476" cy="8724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E288BB5-B974-4D92-8AC0-58B466907EFC}"/>
              </a:ext>
            </a:extLst>
          </p:cNvPr>
          <p:cNvSpPr/>
          <p:nvPr/>
        </p:nvSpPr>
        <p:spPr>
          <a:xfrm>
            <a:off x="1727435" y="4901677"/>
            <a:ext cx="872476" cy="8724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5A50A6B9-2F7C-43B1-8432-7127599D7E35}"/>
              </a:ext>
            </a:extLst>
          </p:cNvPr>
          <p:cNvSpPr/>
          <p:nvPr/>
        </p:nvSpPr>
        <p:spPr>
          <a:xfrm>
            <a:off x="1727435" y="3134844"/>
            <a:ext cx="964965" cy="96496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346C7FD8-A550-4266-95E3-A04103D89358}"/>
              </a:ext>
            </a:extLst>
          </p:cNvPr>
          <p:cNvSpPr/>
          <p:nvPr/>
        </p:nvSpPr>
        <p:spPr>
          <a:xfrm>
            <a:off x="281189" y="3731082"/>
            <a:ext cx="964965" cy="96496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42041F53-BE7C-425D-A24C-1E616DCEBB29}"/>
              </a:ext>
            </a:extLst>
          </p:cNvPr>
          <p:cNvSpPr/>
          <p:nvPr/>
        </p:nvSpPr>
        <p:spPr>
          <a:xfrm>
            <a:off x="567319" y="1609199"/>
            <a:ext cx="899144" cy="89914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2341A44-56EF-44A3-8884-EE7E180591DC}"/>
              </a:ext>
            </a:extLst>
          </p:cNvPr>
          <p:cNvGrpSpPr/>
          <p:nvPr/>
        </p:nvGrpSpPr>
        <p:grpSpPr>
          <a:xfrm>
            <a:off x="6819900" y="1468943"/>
            <a:ext cx="1085108" cy="1085108"/>
            <a:chOff x="6819900" y="1468943"/>
            <a:chExt cx="1085108" cy="1085108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5450F8A3-E364-4328-A02D-55DFDCCDE183}"/>
                </a:ext>
              </a:extLst>
            </p:cNvPr>
            <p:cNvSpPr/>
            <p:nvPr/>
          </p:nvSpPr>
          <p:spPr>
            <a:xfrm>
              <a:off x="6819900" y="1468943"/>
              <a:ext cx="1085108" cy="1085108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89447B29-8AC8-4E1F-B9CE-36BF886400E6}"/>
                </a:ext>
              </a:extLst>
            </p:cNvPr>
            <p:cNvSpPr/>
            <p:nvPr/>
          </p:nvSpPr>
          <p:spPr>
            <a:xfrm>
              <a:off x="6819900" y="1654907"/>
              <a:ext cx="1085108" cy="714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휴대폰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번호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6ED6692B-5A92-46B5-9EC8-3A252544F39D}"/>
              </a:ext>
            </a:extLst>
          </p:cNvPr>
          <p:cNvGrpSpPr/>
          <p:nvPr/>
        </p:nvGrpSpPr>
        <p:grpSpPr>
          <a:xfrm>
            <a:off x="5727072" y="2642756"/>
            <a:ext cx="1103894" cy="1085108"/>
            <a:chOff x="5727072" y="2642756"/>
            <a:chExt cx="1103894" cy="1085108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A62FC57E-22F5-4BA1-A30A-D25DDB546F3F}"/>
                </a:ext>
              </a:extLst>
            </p:cNvPr>
            <p:cNvSpPr/>
            <p:nvPr/>
          </p:nvSpPr>
          <p:spPr>
            <a:xfrm>
              <a:off x="5745858" y="2642756"/>
              <a:ext cx="1085108" cy="1085108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9911A773-52CB-432F-BB47-D18606348CF6}"/>
                </a:ext>
              </a:extLst>
            </p:cNvPr>
            <p:cNvSpPr/>
            <p:nvPr/>
          </p:nvSpPr>
          <p:spPr>
            <a:xfrm>
              <a:off x="5727072" y="2827840"/>
              <a:ext cx="1085108" cy="714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아이디</a:t>
              </a:r>
              <a:br>
                <a:rPr lang="en-US" altLang="ko-KR" sz="1600" b="1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비번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9B859EA-6F14-4115-8BF9-0F168942A755}"/>
              </a:ext>
            </a:extLst>
          </p:cNvPr>
          <p:cNvGrpSpPr/>
          <p:nvPr/>
        </p:nvGrpSpPr>
        <p:grpSpPr>
          <a:xfrm>
            <a:off x="7269228" y="3495718"/>
            <a:ext cx="1085108" cy="870692"/>
            <a:chOff x="7269228" y="3495718"/>
            <a:chExt cx="1085108" cy="870692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B775A3A7-03C9-40D4-A2CE-16EE777A30CD}"/>
                </a:ext>
              </a:extLst>
            </p:cNvPr>
            <p:cNvSpPr/>
            <p:nvPr/>
          </p:nvSpPr>
          <p:spPr>
            <a:xfrm>
              <a:off x="7358908" y="3495718"/>
              <a:ext cx="870692" cy="870692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C9F2FB67-B3EC-42CD-8A4F-1E1B62D0CD44}"/>
                </a:ext>
              </a:extLst>
            </p:cNvPr>
            <p:cNvSpPr/>
            <p:nvPr/>
          </p:nvSpPr>
          <p:spPr>
            <a:xfrm>
              <a:off x="7269228" y="3712403"/>
              <a:ext cx="1085108" cy="39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학교명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442702E-E161-4F77-8149-9F0D7A297230}"/>
              </a:ext>
            </a:extLst>
          </p:cNvPr>
          <p:cNvGrpSpPr/>
          <p:nvPr/>
        </p:nvGrpSpPr>
        <p:grpSpPr>
          <a:xfrm>
            <a:off x="5727072" y="4757967"/>
            <a:ext cx="1085108" cy="872476"/>
            <a:chOff x="5727072" y="4757967"/>
            <a:chExt cx="1085108" cy="872476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66BB74CB-96FB-4C2D-BF21-BDC6F70AF923}"/>
                </a:ext>
              </a:extLst>
            </p:cNvPr>
            <p:cNvSpPr/>
            <p:nvPr/>
          </p:nvSpPr>
          <p:spPr>
            <a:xfrm>
              <a:off x="5852174" y="4757967"/>
              <a:ext cx="872476" cy="872476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01B9CB14-A319-49D3-BEDD-D9D145C5A6A6}"/>
                </a:ext>
              </a:extLst>
            </p:cNvPr>
            <p:cNvSpPr/>
            <p:nvPr/>
          </p:nvSpPr>
          <p:spPr>
            <a:xfrm>
              <a:off x="5727072" y="4997035"/>
              <a:ext cx="1085108" cy="39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사진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C39D95C-13AB-41B8-86B8-4745D6D53932}"/>
              </a:ext>
            </a:extLst>
          </p:cNvPr>
          <p:cNvGrpSpPr/>
          <p:nvPr/>
        </p:nvGrpSpPr>
        <p:grpSpPr>
          <a:xfrm>
            <a:off x="1613135" y="4901677"/>
            <a:ext cx="1085108" cy="872476"/>
            <a:chOff x="1613135" y="4901677"/>
            <a:chExt cx="1085108" cy="872476"/>
          </a:xfrm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CBE2D3A-D909-4770-8D1F-D0777E78AF22}"/>
                </a:ext>
              </a:extLst>
            </p:cNvPr>
            <p:cNvSpPr/>
            <p:nvPr/>
          </p:nvSpPr>
          <p:spPr>
            <a:xfrm>
              <a:off x="1727435" y="4901677"/>
              <a:ext cx="872476" cy="872476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51AB56FA-E971-49B9-B474-CFB97A2D9561}"/>
                </a:ext>
              </a:extLst>
            </p:cNvPr>
            <p:cNvSpPr/>
            <p:nvPr/>
          </p:nvSpPr>
          <p:spPr>
            <a:xfrm>
              <a:off x="1613135" y="5112170"/>
              <a:ext cx="1085108" cy="39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이름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75084C1-C461-4D8F-860F-E0CF7F1FFE2F}"/>
              </a:ext>
            </a:extLst>
          </p:cNvPr>
          <p:cNvGrpSpPr/>
          <p:nvPr/>
        </p:nvGrpSpPr>
        <p:grpSpPr>
          <a:xfrm>
            <a:off x="218535" y="3731082"/>
            <a:ext cx="1085108" cy="964965"/>
            <a:chOff x="218535" y="3731082"/>
            <a:chExt cx="1085108" cy="964965"/>
          </a:xfrm>
        </p:grpSpPr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806EEA15-E1AD-4E1A-ACB8-D174CC250B10}"/>
                </a:ext>
              </a:extLst>
            </p:cNvPr>
            <p:cNvSpPr/>
            <p:nvPr/>
          </p:nvSpPr>
          <p:spPr>
            <a:xfrm>
              <a:off x="281189" y="3731082"/>
              <a:ext cx="964965" cy="964965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26D759AB-1338-426E-B8FC-E5D536E0EA39}"/>
                </a:ext>
              </a:extLst>
            </p:cNvPr>
            <p:cNvSpPr/>
            <p:nvPr/>
          </p:nvSpPr>
          <p:spPr>
            <a:xfrm>
              <a:off x="218535" y="3856094"/>
              <a:ext cx="1085108" cy="714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이메일</a:t>
              </a:r>
              <a:br>
                <a:rPr lang="en-US" altLang="ko-KR" sz="1600" b="1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주소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78373E0-0245-4E0B-AB48-A4B59D417A82}"/>
              </a:ext>
            </a:extLst>
          </p:cNvPr>
          <p:cNvGrpSpPr/>
          <p:nvPr/>
        </p:nvGrpSpPr>
        <p:grpSpPr>
          <a:xfrm>
            <a:off x="1660760" y="3134844"/>
            <a:ext cx="1085108" cy="964965"/>
            <a:chOff x="1660760" y="3134844"/>
            <a:chExt cx="1085108" cy="964965"/>
          </a:xfrm>
        </p:grpSpPr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D86E3EA9-CF97-4580-8A94-756F58311178}"/>
                </a:ext>
              </a:extLst>
            </p:cNvPr>
            <p:cNvSpPr/>
            <p:nvPr/>
          </p:nvSpPr>
          <p:spPr>
            <a:xfrm>
              <a:off x="1727435" y="3134844"/>
              <a:ext cx="964965" cy="964965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92C6198-F471-417B-9550-B04E3B2F09E0}"/>
                </a:ext>
              </a:extLst>
            </p:cNvPr>
            <p:cNvSpPr/>
            <p:nvPr/>
          </p:nvSpPr>
          <p:spPr>
            <a:xfrm>
              <a:off x="1660760" y="3400105"/>
              <a:ext cx="1085108" cy="39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나이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3DFE2BE9-DFD5-4523-9969-E24CF75EE168}"/>
              </a:ext>
            </a:extLst>
          </p:cNvPr>
          <p:cNvGrpSpPr/>
          <p:nvPr/>
        </p:nvGrpSpPr>
        <p:grpSpPr>
          <a:xfrm>
            <a:off x="467079" y="1609199"/>
            <a:ext cx="1085108" cy="899144"/>
            <a:chOff x="467079" y="1609199"/>
            <a:chExt cx="1085108" cy="899144"/>
          </a:xfrm>
        </p:grpSpPr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A4224184-A4B6-4885-AA29-BC5BE7A1037D}"/>
                </a:ext>
              </a:extLst>
            </p:cNvPr>
            <p:cNvSpPr/>
            <p:nvPr/>
          </p:nvSpPr>
          <p:spPr>
            <a:xfrm>
              <a:off x="567319" y="1609199"/>
              <a:ext cx="899144" cy="899144"/>
            </a:xfrm>
            <a:prstGeom prst="ellipse">
              <a:avLst/>
            </a:prstGeom>
            <a:solidFill>
              <a:srgbClr val="3285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30A2DA11-7215-43D1-BC84-E46BC8639F52}"/>
                </a:ext>
              </a:extLst>
            </p:cNvPr>
            <p:cNvSpPr/>
            <p:nvPr/>
          </p:nvSpPr>
          <p:spPr>
            <a:xfrm>
              <a:off x="467079" y="1842902"/>
              <a:ext cx="1085108" cy="39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집주소</a:t>
              </a:r>
              <a:endParaRPr lang="ko-KR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7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1A917-33B1-4C48-8D20-3BD3F0AA51CA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4A85B42-848E-4190-9494-6D372560274E}"/>
              </a:ext>
            </a:extLst>
          </p:cNvPr>
          <p:cNvGrpSpPr/>
          <p:nvPr/>
        </p:nvGrpSpPr>
        <p:grpSpPr>
          <a:xfrm>
            <a:off x="785357" y="1841475"/>
            <a:ext cx="7573286" cy="3779128"/>
            <a:chOff x="972690" y="1841475"/>
            <a:chExt cx="7573286" cy="3779128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26752A7E-A614-41D4-A1AF-65DEE226C411}"/>
                </a:ext>
              </a:extLst>
            </p:cNvPr>
            <p:cNvSpPr/>
            <p:nvPr/>
          </p:nvSpPr>
          <p:spPr>
            <a:xfrm>
              <a:off x="2872505" y="1841475"/>
              <a:ext cx="3779128" cy="3779128"/>
            </a:xfrm>
            <a:prstGeom prst="ellipse">
              <a:avLst/>
            </a:prstGeom>
            <a:solidFill>
              <a:srgbClr val="C7F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472B18B-F730-4498-BCC5-5696DDC784C3}"/>
                </a:ext>
              </a:extLst>
            </p:cNvPr>
            <p:cNvSpPr/>
            <p:nvPr/>
          </p:nvSpPr>
          <p:spPr>
            <a:xfrm>
              <a:off x="1379280" y="4561229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rgbClr val="000000"/>
                  </a:solidFill>
                  <a:latin typeface="+mj-ea"/>
                  <a:ea typeface="+mj-ea"/>
                </a:rPr>
                <a:t>예</a:t>
              </a:r>
              <a:endParaRPr lang="ko-KR" altLang="en-US" sz="4000" dirty="0">
                <a:latin typeface="+mj-ea"/>
                <a:ea typeface="+mj-ea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03E9FE7-0018-4C26-9440-CA756CE3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690" y="2007634"/>
              <a:ext cx="1752604" cy="2359157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C63A18E-7213-4CBC-A343-953033DF9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4833" y="2007634"/>
              <a:ext cx="1527051" cy="2359157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5D08C4-0537-4F4D-A0B9-85ADDB8BB47C}"/>
                </a:ext>
              </a:extLst>
            </p:cNvPr>
            <p:cNvSpPr/>
            <p:nvPr/>
          </p:nvSpPr>
          <p:spPr>
            <a:xfrm>
              <a:off x="3126070" y="2705725"/>
              <a:ext cx="3355406" cy="2023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온라인</a:t>
              </a:r>
              <a:r>
                <a:rPr lang="en-US" altLang="ko-KR" sz="2700" b="1" dirty="0">
                  <a:solidFill>
                    <a:srgbClr val="000000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인터넷</a:t>
              </a:r>
              <a:r>
                <a:rPr lang="en-US" altLang="ko-KR" sz="2700" b="1" dirty="0">
                  <a:solidFill>
                    <a:srgbClr val="000000"/>
                  </a:solidFill>
                  <a:latin typeface="+mj-ea"/>
                  <a:ea typeface="+mj-ea"/>
                </a:rPr>
                <a:t>)</a:t>
              </a: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에서</a:t>
              </a:r>
            </a:p>
            <a:p>
              <a:pPr algn="ctr">
                <a:lnSpc>
                  <a:spcPts val="3800"/>
                </a:lnSpc>
              </a:pP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모르는 사람에게</a:t>
              </a:r>
            </a:p>
            <a:p>
              <a:pPr algn="ctr">
                <a:lnSpc>
                  <a:spcPts val="3800"/>
                </a:lnSpc>
              </a:pP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나의 개인정보를</a:t>
              </a:r>
            </a:p>
            <a:p>
              <a:pPr algn="ctr">
                <a:lnSpc>
                  <a:spcPts val="3800"/>
                </a:lnSpc>
              </a:pPr>
              <a:r>
                <a:rPr lang="ko-KR" altLang="en-US" sz="2700" b="1" dirty="0">
                  <a:solidFill>
                    <a:srgbClr val="000000"/>
                  </a:solidFill>
                  <a:latin typeface="+mj-ea"/>
                  <a:ea typeface="+mj-ea"/>
                </a:rPr>
                <a:t>알려준 경험이 있나요</a:t>
              </a:r>
              <a:r>
                <a:rPr lang="en-US" altLang="ko-KR" sz="2700" b="1" dirty="0">
                  <a:solidFill>
                    <a:srgbClr val="000000"/>
                  </a:solidFill>
                  <a:latin typeface="+mj-ea"/>
                  <a:ea typeface="+mj-ea"/>
                </a:rPr>
                <a:t>?</a:t>
              </a:r>
              <a:endParaRPr lang="ko-KR" altLang="en-US" sz="2700" dirty="0">
                <a:latin typeface="+mj-ea"/>
                <a:ea typeface="+mj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36604E2-B246-4872-BE8F-F2CD92F427A3}"/>
                </a:ext>
              </a:extLst>
            </p:cNvPr>
            <p:cNvSpPr/>
            <p:nvPr/>
          </p:nvSpPr>
          <p:spPr>
            <a:xfrm>
              <a:off x="6990742" y="4561229"/>
              <a:ext cx="15552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000" b="1" dirty="0" err="1">
                  <a:solidFill>
                    <a:srgbClr val="000000"/>
                  </a:solidFill>
                  <a:latin typeface="+mj-ea"/>
                  <a:ea typeface="+mj-ea"/>
                </a:rPr>
                <a:t>아니오</a:t>
              </a:r>
              <a:endParaRPr lang="ko-KR" altLang="en-US" sz="40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480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7120BBF-D1C2-4305-9C85-9B77CBA7E1AB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91C9FFE1-C0E7-4475-8A74-A7C63089B7C5}"/>
              </a:ext>
            </a:extLst>
          </p:cNvPr>
          <p:cNvGrpSpPr/>
          <p:nvPr/>
        </p:nvGrpSpPr>
        <p:grpSpPr>
          <a:xfrm>
            <a:off x="530344" y="1162163"/>
            <a:ext cx="8083313" cy="5135809"/>
            <a:chOff x="530344" y="1095488"/>
            <a:chExt cx="8083313" cy="51358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56F2F-B3CD-4646-8A3D-81AE47B8FC73}"/>
                </a:ext>
              </a:extLst>
            </p:cNvPr>
            <p:cNvSpPr txBox="1"/>
            <p:nvPr/>
          </p:nvSpPr>
          <p:spPr>
            <a:xfrm>
              <a:off x="654902" y="1095488"/>
              <a:ext cx="7834196" cy="52129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초등 </a:t>
              </a:r>
              <a:r>
                <a:rPr lang="en-US" altLang="ko-KR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5, 6</a:t>
              </a:r>
              <a:r>
                <a: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학년 설문조사 결과와 우리 반의 결과를 비교해 보아요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FDEF077-6307-470E-9BB1-7EC3EE6A2E2B}"/>
                </a:ext>
              </a:extLst>
            </p:cNvPr>
            <p:cNvSpPr/>
            <p:nvPr/>
          </p:nvSpPr>
          <p:spPr>
            <a:xfrm>
              <a:off x="2733195" y="1667714"/>
              <a:ext cx="36776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디지털 미디어 환경에서 경험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(2017, 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총 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489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명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) 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6BA94DDF-3CFA-439D-AB9C-6E805B96AF7E}"/>
                </a:ext>
              </a:extLst>
            </p:cNvPr>
            <p:cNvGrpSpPr/>
            <p:nvPr/>
          </p:nvGrpSpPr>
          <p:grpSpPr>
            <a:xfrm>
              <a:off x="530344" y="2121204"/>
              <a:ext cx="8083312" cy="3816104"/>
              <a:chOff x="530344" y="2377402"/>
              <a:chExt cx="8083312" cy="3816104"/>
            </a:xfrm>
          </p:grpSpPr>
          <p:pic>
            <p:nvPicPr>
              <p:cNvPr id="77" name="그림 76">
                <a:extLst>
                  <a:ext uri="{FF2B5EF4-FFF2-40B4-BE49-F238E27FC236}">
                    <a16:creationId xmlns:a16="http://schemas.microsoft.com/office/drawing/2014/main" id="{6E9DE0DA-8033-4D6D-97E1-7ED75FC19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44" y="2377402"/>
                <a:ext cx="8083312" cy="3816104"/>
              </a:xfrm>
              <a:prstGeom prst="rect">
                <a:avLst/>
              </a:prstGeom>
            </p:spPr>
          </p:pic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1FBDEA7A-FFDD-443D-9EAD-2E1633FAF017}"/>
                  </a:ext>
                </a:extLst>
              </p:cNvPr>
              <p:cNvSpPr/>
              <p:nvPr/>
            </p:nvSpPr>
            <p:spPr>
              <a:xfrm>
                <a:off x="1009650" y="2543860"/>
                <a:ext cx="71247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온라인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(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인터넷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)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에서 모르는 사람에게 나의 개인정보를 알려준 적 있다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? 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6EA75A3-80EA-40C9-B656-FAF8DC8BA71C}"/>
                  </a:ext>
                </a:extLst>
              </p:cNvPr>
              <p:cNvSpPr txBox="1"/>
              <p:nvPr/>
            </p:nvSpPr>
            <p:spPr>
              <a:xfrm>
                <a:off x="3116312" y="2945473"/>
                <a:ext cx="2911374" cy="52129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n-US" altLang="ko-KR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489</a:t>
                </a: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 중</a:t>
                </a:r>
                <a:r>
                  <a:rPr lang="ko-KR" altLang="en-US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317</a:t>
                </a: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명이</a:t>
                </a:r>
                <a:r>
                  <a:rPr lang="ko-KR" altLang="en-US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‘있다’</a:t>
                </a: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F56B38D7-BC74-4BF1-ADB3-BBE28D21A4CF}"/>
                  </a:ext>
                </a:extLst>
              </p:cNvPr>
              <p:cNvSpPr/>
              <p:nvPr/>
            </p:nvSpPr>
            <p:spPr>
              <a:xfrm>
                <a:off x="1277313" y="4862836"/>
                <a:ext cx="1107996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3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86</a:t>
                </a:r>
                <a:r>
                  <a:rPr lang="ko-KR" altLang="en-US" sz="3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3500" dirty="0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39C01210-1F51-4A03-A01A-6B9980BD2DA9}"/>
                  </a:ext>
                </a:extLst>
              </p:cNvPr>
              <p:cNvSpPr/>
              <p:nvPr/>
            </p:nvSpPr>
            <p:spPr>
              <a:xfrm>
                <a:off x="3267904" y="4403435"/>
                <a:ext cx="898003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7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34</a:t>
                </a:r>
                <a:r>
                  <a:rPr lang="ko-KR" altLang="en-US" sz="27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2700" dirty="0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9FE85A94-DC67-4F49-8E55-AC702D3DA551}"/>
                  </a:ext>
                </a:extLst>
              </p:cNvPr>
              <p:cNvSpPr/>
              <p:nvPr/>
            </p:nvSpPr>
            <p:spPr>
              <a:xfrm>
                <a:off x="4571999" y="5340980"/>
                <a:ext cx="87075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32</a:t>
                </a:r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2600" dirty="0"/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07E3A0BC-4B3F-4EE8-AB27-AB01700B69EA}"/>
                  </a:ext>
                </a:extLst>
              </p:cNvPr>
              <p:cNvSpPr/>
              <p:nvPr/>
            </p:nvSpPr>
            <p:spPr>
              <a:xfrm>
                <a:off x="5817786" y="4404893"/>
                <a:ext cx="87075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31</a:t>
                </a:r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2600" dirty="0"/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DCDB3DCA-6A58-4FD2-806D-7C1365CB8CF4}"/>
                  </a:ext>
                </a:extLst>
              </p:cNvPr>
              <p:cNvSpPr/>
              <p:nvPr/>
            </p:nvSpPr>
            <p:spPr>
              <a:xfrm>
                <a:off x="6937007" y="5293723"/>
                <a:ext cx="7120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15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2000" dirty="0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AD9FDBAA-BA71-4250-868D-438991A2E8A2}"/>
                  </a:ext>
                </a:extLst>
              </p:cNvPr>
              <p:cNvSpPr/>
              <p:nvPr/>
            </p:nvSpPr>
            <p:spPr>
              <a:xfrm>
                <a:off x="7759008" y="4501599"/>
                <a:ext cx="46839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</a:t>
                </a:r>
                <a:r>
                  <a:rPr lang="ko-KR" altLang="en-US" sz="1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</a:t>
                </a:r>
                <a:endParaRPr lang="ko-KR" altLang="en-US" sz="1500" dirty="0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C55D3955-C9F6-4DC6-920C-D32363FE3AD5}"/>
                  </a:ext>
                </a:extLst>
              </p:cNvPr>
              <p:cNvSpPr/>
              <p:nvPr/>
            </p:nvSpPr>
            <p:spPr>
              <a:xfrm>
                <a:off x="1184901" y="4251005"/>
                <a:ext cx="6431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나이</a:t>
                </a:r>
                <a:endParaRPr lang="ko-KR" altLang="en-US" sz="2000" dirty="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A6C73BD8-A049-4722-9A74-17CBA8AE8A5B}"/>
                  </a:ext>
                </a:extLst>
              </p:cNvPr>
              <p:cNvSpPr/>
              <p:nvPr/>
            </p:nvSpPr>
            <p:spPr>
              <a:xfrm>
                <a:off x="3105952" y="4011442"/>
                <a:ext cx="966931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3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휴대폰 번호</a:t>
                </a:r>
                <a:endParaRPr lang="ko-KR" altLang="en-US" sz="1300" dirty="0"/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CB00F4A4-6580-456E-BDE4-AE57B3A1036E}"/>
                  </a:ext>
                </a:extLst>
              </p:cNvPr>
              <p:cNvSpPr/>
              <p:nvPr/>
            </p:nvSpPr>
            <p:spPr>
              <a:xfrm>
                <a:off x="4602609" y="4941952"/>
                <a:ext cx="482824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300" b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사진</a:t>
                </a:r>
                <a:endParaRPr lang="ko-KR" altLang="en-US" sz="1300" dirty="0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509344F-651D-4C0A-80F8-C04AA136FE80}"/>
                  </a:ext>
                </a:extLst>
              </p:cNvPr>
              <p:cNvSpPr/>
              <p:nvPr/>
            </p:nvSpPr>
            <p:spPr>
              <a:xfrm>
                <a:off x="5746039" y="4058167"/>
                <a:ext cx="631904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300" b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학교명</a:t>
                </a:r>
                <a:endParaRPr lang="ko-KR" altLang="en-US" sz="1300" dirty="0"/>
              </a:p>
            </p:txBody>
          </p:sp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33DA8FEA-2073-4192-8E1C-3A3E0BD44260}"/>
                  </a:ext>
                </a:extLst>
              </p:cNvPr>
              <p:cNvSpPr/>
              <p:nvPr/>
            </p:nvSpPr>
            <p:spPr>
              <a:xfrm>
                <a:off x="6905189" y="5022784"/>
                <a:ext cx="84189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1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이메일 주소</a:t>
                </a:r>
                <a:endParaRPr lang="ko-KR" altLang="en-US" sz="1100" dirty="0"/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B87108B4-694D-49BB-9D7D-5E88D66B776C}"/>
                  </a:ext>
                </a:extLst>
              </p:cNvPr>
              <p:cNvSpPr/>
              <p:nvPr/>
            </p:nvSpPr>
            <p:spPr>
              <a:xfrm>
                <a:off x="7655869" y="4294417"/>
                <a:ext cx="45878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집주소</a:t>
                </a:r>
                <a:endParaRPr lang="ko-KR" altLang="en-US" sz="800" dirty="0"/>
              </a:p>
            </p:txBody>
          </p: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DEB6B53A-B963-4FE4-A961-17E3B5E95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34" y="4620666"/>
                <a:ext cx="175640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56153874-9AE2-4E2D-A444-5FFEE0F45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5952" y="4314508"/>
                <a:ext cx="11993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>
                <a:extLst>
                  <a:ext uri="{FF2B5EF4-FFF2-40B4-BE49-F238E27FC236}">
                    <a16:creationId xmlns:a16="http://schemas.microsoft.com/office/drawing/2014/main" id="{515596C0-D575-4031-996E-A24EDE400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7375" y="4333558"/>
                <a:ext cx="11715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AA89BE9F-10F1-4F20-926B-3364F0599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5394" y="4500336"/>
                <a:ext cx="6404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직선 연결선 110">
                <a:extLst>
                  <a:ext uri="{FF2B5EF4-FFF2-40B4-BE49-F238E27FC236}">
                    <a16:creationId xmlns:a16="http://schemas.microsoft.com/office/drawing/2014/main" id="{93833084-6F93-4163-B52A-CACE02866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0119" y="5243865"/>
                <a:ext cx="117295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00284B7E-25B8-4281-AD0C-03FC5F8494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5189" y="5272440"/>
                <a:ext cx="84189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E26BE236-705D-4B0E-B34E-EA8F38C95DAF}"/>
                </a:ext>
              </a:extLst>
            </p:cNvPr>
            <p:cNvSpPr/>
            <p:nvPr/>
          </p:nvSpPr>
          <p:spPr>
            <a:xfrm>
              <a:off x="4952247" y="5950899"/>
              <a:ext cx="3661410" cy="280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출처  </a:t>
              </a:r>
              <a:r>
                <a:rPr lang="en-US" altLang="ko-KR" sz="900" b="1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:  </a:t>
              </a:r>
              <a:r>
                <a:rPr lang="en-US" altLang="ko-KR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&lt;</a:t>
              </a:r>
              <a:r>
                <a:rPr lang="ko-KR" altLang="en-US" sz="900" dirty="0" err="1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아동</a:t>
              </a:r>
              <a:r>
                <a:rPr lang="ko-KR" altLang="en-US" sz="900" dirty="0" err="1">
                  <a:solidFill>
                    <a:srgbClr val="000000"/>
                  </a:solidFill>
                  <a:latin typeface="Calibri" panose="020F0502020204030204" pitchFamily="34" charset="0"/>
                  <a:ea typeface="나눔바른고딕OTF Light" panose="02000303000000000000" pitchFamily="50" charset="-127"/>
                  <a:cs typeface="Calibri" panose="020F0502020204030204" pitchFamily="34" charset="0"/>
                </a:rPr>
                <a:t>∙</a:t>
              </a:r>
              <a:r>
                <a:rPr lang="ko-KR" altLang="en-US" sz="900" dirty="0" err="1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청소년</a:t>
              </a:r>
              <a:r>
                <a:rPr lang="ko-KR" altLang="en-US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 성범죄 속 </a:t>
              </a:r>
              <a:r>
                <a:rPr lang="ko-KR" altLang="en-US" sz="900" dirty="0" err="1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그루밍</a:t>
              </a:r>
              <a:r>
                <a:rPr lang="en-US" altLang="ko-KR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 </a:t>
              </a:r>
              <a:r>
                <a:rPr lang="ko-KR" altLang="en-US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어떻게 볼 것인가</a:t>
              </a:r>
              <a:r>
                <a:rPr lang="en-US" altLang="ko-KR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&gt;(</a:t>
              </a:r>
              <a:r>
                <a:rPr lang="ko-KR" altLang="en-US" sz="900" dirty="0" err="1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탁틴내일</a:t>
              </a:r>
              <a:r>
                <a:rPr lang="en-US" altLang="ko-KR" sz="900" dirty="0">
                  <a:solidFill>
                    <a:srgbClr val="00000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 2017)</a:t>
              </a:r>
              <a:endPara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92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BCF6-C6C5-4A64-BF2F-A2137ED4C425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C8A2A75-0E69-42BB-A7EA-17C57B0269BC}"/>
              </a:ext>
            </a:extLst>
          </p:cNvPr>
          <p:cNvGrpSpPr/>
          <p:nvPr/>
        </p:nvGrpSpPr>
        <p:grpSpPr>
          <a:xfrm>
            <a:off x="803140" y="985304"/>
            <a:ext cx="7537719" cy="4976725"/>
            <a:chOff x="803140" y="985304"/>
            <a:chExt cx="7537719" cy="4976725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601D03C8-CA11-4776-A4BD-7C0D02CB5DFF}"/>
                </a:ext>
              </a:extLst>
            </p:cNvPr>
            <p:cNvGrpSpPr/>
            <p:nvPr/>
          </p:nvGrpSpPr>
          <p:grpSpPr>
            <a:xfrm>
              <a:off x="1039622" y="5007280"/>
              <a:ext cx="7064756" cy="954749"/>
              <a:chOff x="2855347" y="2403404"/>
              <a:chExt cx="7064756" cy="954749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28046C49-6AE2-4E82-A863-E4315B07AC7B}"/>
                  </a:ext>
                </a:extLst>
              </p:cNvPr>
              <p:cNvSpPr/>
              <p:nvPr/>
            </p:nvSpPr>
            <p:spPr>
              <a:xfrm>
                <a:off x="2855347" y="2403404"/>
                <a:ext cx="7064756" cy="954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 개인정보를 누군가에게 알려주었을 때 어떤 일이 생길까요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</a:p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내가 다른 사람의 개인정보를 알게 되었을 때는 어떤 일이 생길까요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4205B384-E8BE-45E4-BB1A-2FE02B014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9674" y="3344827"/>
                <a:ext cx="684755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0497463D-D472-4B88-8C09-06DDB9D6E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9674" y="2876596"/>
                <a:ext cx="684755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C18E5F0-A796-44C6-9A4B-78ACBDA161E9}"/>
                </a:ext>
              </a:extLst>
            </p:cNvPr>
            <p:cNvGrpSpPr/>
            <p:nvPr/>
          </p:nvGrpSpPr>
          <p:grpSpPr>
            <a:xfrm>
              <a:off x="3474729" y="985304"/>
              <a:ext cx="2194543" cy="774194"/>
              <a:chOff x="3248279" y="985304"/>
              <a:chExt cx="2194543" cy="77419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2074EC-2148-47F6-AFDE-FD40F6780199}"/>
                  </a:ext>
                </a:extLst>
              </p:cNvPr>
              <p:cNvSpPr txBox="1"/>
              <p:nvPr/>
            </p:nvSpPr>
            <p:spPr>
              <a:xfrm>
                <a:off x="3248279" y="1105982"/>
                <a:ext cx="1731564" cy="532838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7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생각해보기</a:t>
                </a:r>
              </a:p>
            </p:txBody>
          </p:sp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45E08476-A6DC-47ED-A656-2C4B80006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5245" y="985304"/>
                <a:ext cx="417577" cy="774194"/>
              </a:xfrm>
              <a:prstGeom prst="rect">
                <a:avLst/>
              </a:prstGeom>
            </p:spPr>
          </p:pic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7053B566-1B71-46A2-9C50-39435D91B4F5}"/>
                </a:ext>
              </a:extLst>
            </p:cNvPr>
            <p:cNvGrpSpPr/>
            <p:nvPr/>
          </p:nvGrpSpPr>
          <p:grpSpPr>
            <a:xfrm>
              <a:off x="803140" y="1933434"/>
              <a:ext cx="7537719" cy="2916942"/>
              <a:chOff x="803140" y="1811962"/>
              <a:chExt cx="7537719" cy="2916942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52AF5553-CE56-4463-B854-535DE7C3B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3140" y="1811962"/>
                <a:ext cx="7537719" cy="2916942"/>
              </a:xfrm>
              <a:prstGeom prst="rect">
                <a:avLst/>
              </a:prstGeom>
            </p:spPr>
          </p:pic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110EAD31-BF52-4F8C-86D7-FBD3FBFE6DBC}"/>
                  </a:ext>
                </a:extLst>
              </p:cNvPr>
              <p:cNvSpPr/>
              <p:nvPr/>
            </p:nvSpPr>
            <p:spPr>
              <a:xfrm>
                <a:off x="1068547" y="2106256"/>
                <a:ext cx="2970971" cy="643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어떤 상황에서 모르는 사람에게 </a:t>
                </a:r>
                <a:endParaRPr lang="ko-KR" altLang="en-US" sz="150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ts val="2200"/>
                  </a:lnSpc>
                </a:pP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나의 개인정보를 알려주게 되나요</a:t>
                </a:r>
                <a:r>
                  <a:rPr lang="en-US" altLang="ko-KR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? </a:t>
                </a:r>
                <a:endParaRPr lang="ko-KR" altLang="en-US" sz="1500" dirty="0">
                  <a:latin typeface="+mj-ea"/>
                  <a:ea typeface="+mj-ea"/>
                </a:endParaRP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12DF9F92-014D-4877-A7BE-C3ACC5645548}"/>
                  </a:ext>
                </a:extLst>
              </p:cNvPr>
              <p:cNvSpPr/>
              <p:nvPr/>
            </p:nvSpPr>
            <p:spPr>
              <a:xfrm>
                <a:off x="5126572" y="2106256"/>
                <a:ext cx="2970971" cy="925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만약 ‘</a:t>
                </a:r>
                <a:r>
                  <a:rPr lang="ko-KR" altLang="en-US" sz="1500" b="1" dirty="0" err="1">
                    <a:solidFill>
                      <a:srgbClr val="000000"/>
                    </a:solidFill>
                    <a:latin typeface="+mj-ea"/>
                    <a:ea typeface="+mj-ea"/>
                  </a:rPr>
                  <a:t>학교명’을</a:t>
                </a: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 알려줬을 때</a:t>
                </a:r>
                <a:r>
                  <a:rPr lang="en-US" altLang="ko-KR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,</a:t>
                </a:r>
              </a:p>
              <a:p>
                <a:pPr>
                  <a:lnSpc>
                    <a:spcPts val="2200"/>
                  </a:lnSpc>
                </a:pP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상대방이 더 알 수 있는 정보는</a:t>
                </a:r>
              </a:p>
              <a:p>
                <a:pPr>
                  <a:lnSpc>
                    <a:spcPts val="2200"/>
                  </a:lnSpc>
                </a:pPr>
                <a:r>
                  <a:rPr lang="ko-KR" altLang="en-US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무엇이 있을까요</a:t>
                </a:r>
                <a:r>
                  <a:rPr lang="en-US" altLang="ko-KR" sz="15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?</a:t>
                </a:r>
                <a:endParaRPr lang="ko-KR" altLang="en-US" sz="1500" dirty="0">
                  <a:latin typeface="+mj-ea"/>
                  <a:ea typeface="+mj-ea"/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13C5EE0A-38AA-4405-9173-2B4558C24E71}"/>
                  </a:ext>
                </a:extLst>
              </p:cNvPr>
              <p:cNvSpPr/>
              <p:nvPr/>
            </p:nvSpPr>
            <p:spPr>
              <a:xfrm>
                <a:off x="1068547" y="2737915"/>
                <a:ext cx="498935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(</a:t>
                </a:r>
                <a:r>
                  <a:rPr lang="ko-KR" altLang="en-US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그 때 알려주는 개인정보가 무엇인지도 함께 써 주세요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)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5688244-54BF-4C34-A11E-8D52861EDFA1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7F6B828C-E1D6-45D6-A8D7-9EE2EEAC1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1955B4D2-8A0E-4823-8017-88E5E68F19A4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92D84C-7C69-41F3-BD7B-873FE579FB41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F6FB13-0BDB-499F-A560-6AEF28138359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34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BCF6-C6C5-4A64-BF2F-A2137ED4C425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074EC-2148-47F6-AFDE-FD40F6780199}"/>
              </a:ext>
            </a:extLst>
          </p:cNvPr>
          <p:cNvSpPr txBox="1"/>
          <p:nvPr/>
        </p:nvSpPr>
        <p:spPr>
          <a:xfrm>
            <a:off x="1365979" y="1105982"/>
            <a:ext cx="5949064" cy="5328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초등 </a:t>
            </a:r>
            <a:r>
              <a:rPr lang="en-US" altLang="ko-KR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5,6</a:t>
            </a: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학년 설문조사 결과를 살펴보아요</a:t>
            </a:r>
          </a:p>
        </p:txBody>
      </p: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BF60F458-B005-4AE7-9025-2D42C539383D}"/>
              </a:ext>
            </a:extLst>
          </p:cNvPr>
          <p:cNvGrpSpPr/>
          <p:nvPr/>
        </p:nvGrpSpPr>
        <p:grpSpPr>
          <a:xfrm>
            <a:off x="781856" y="1815568"/>
            <a:ext cx="8116036" cy="4009505"/>
            <a:chOff x="781856" y="1815568"/>
            <a:chExt cx="8116036" cy="4009505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10EAD31-BF52-4F8C-86D7-FBD3FBFE6DBC}"/>
                </a:ext>
              </a:extLst>
            </p:cNvPr>
            <p:cNvSpPr/>
            <p:nvPr/>
          </p:nvSpPr>
          <p:spPr>
            <a:xfrm>
              <a:off x="1116172" y="1942307"/>
              <a:ext cx="3503453" cy="365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1. 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누군가 성적으로 접근한 적이 있다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2DF9F92-014D-4877-A7BE-C3ACC5645548}"/>
                </a:ext>
              </a:extLst>
            </p:cNvPr>
            <p:cNvSpPr/>
            <p:nvPr/>
          </p:nvSpPr>
          <p:spPr>
            <a:xfrm>
              <a:off x="4848842" y="1942307"/>
              <a:ext cx="3503453" cy="365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2. 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성적으로 접근한 방법은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(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중복응답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)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895C061-8649-41C9-B5D1-6A1941F73078}"/>
                </a:ext>
              </a:extLst>
            </p:cNvPr>
            <p:cNvSpPr/>
            <p:nvPr/>
          </p:nvSpPr>
          <p:spPr>
            <a:xfrm>
              <a:off x="4187845" y="3285219"/>
              <a:ext cx="1721039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900" b="1" dirty="0">
                  <a:solidFill>
                    <a:srgbClr val="000000"/>
                  </a:solidFill>
                  <a:latin typeface="+mj-ea"/>
                  <a:ea typeface="+mj-ea"/>
                </a:rPr>
                <a:t>신체사진</a:t>
              </a:r>
              <a:r>
                <a:rPr lang="en-US" altLang="ko-KR" sz="900" b="1" dirty="0">
                  <a:solidFill>
                    <a:srgbClr val="000000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900" b="1" dirty="0">
                  <a:solidFill>
                    <a:srgbClr val="000000"/>
                  </a:solidFill>
                  <a:latin typeface="+mj-ea"/>
                  <a:ea typeface="+mj-ea"/>
                </a:rPr>
                <a:t>동영상을</a:t>
              </a:r>
            </a:p>
            <a:p>
              <a:pPr algn="r">
                <a:spcAft>
                  <a:spcPts val="300"/>
                </a:spcAft>
              </a:pPr>
              <a:r>
                <a:rPr lang="ko-KR" altLang="en-US" sz="900" b="1" dirty="0" err="1">
                  <a:solidFill>
                    <a:srgbClr val="000000"/>
                  </a:solidFill>
                  <a:latin typeface="+mj-ea"/>
                  <a:ea typeface="+mj-ea"/>
                </a:rPr>
                <a:t>찍어보내라고</a:t>
              </a:r>
              <a:r>
                <a:rPr lang="ko-KR" altLang="en-US" sz="900" b="1" dirty="0">
                  <a:solidFill>
                    <a:srgbClr val="000000"/>
                  </a:solidFill>
                  <a:latin typeface="+mj-ea"/>
                  <a:ea typeface="+mj-ea"/>
                </a:rPr>
                <a:t> 했다</a:t>
              </a:r>
              <a:endParaRPr lang="en-US" altLang="ko-KR" sz="900" b="1" dirty="0">
                <a:solidFill>
                  <a:srgbClr val="000000"/>
                </a:solidFill>
                <a:latin typeface="+mj-ea"/>
                <a:ea typeface="+mj-ea"/>
              </a:endParaRPr>
            </a:p>
            <a:p>
              <a:pPr algn="r"/>
              <a:r>
                <a:rPr lang="en-US" altLang="ko-KR" sz="1000" dirty="0">
                  <a:solidFill>
                    <a:srgbClr val="000000"/>
                  </a:solidFill>
                  <a:latin typeface="+mj-ea"/>
                  <a:ea typeface="+mj-ea"/>
                </a:rPr>
                <a:t>21.4%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99DDDF1-2226-4712-94CC-1B6970433B84}"/>
                </a:ext>
              </a:extLst>
            </p:cNvPr>
            <p:cNvGrpSpPr/>
            <p:nvPr/>
          </p:nvGrpSpPr>
          <p:grpSpPr>
            <a:xfrm>
              <a:off x="4663231" y="2446593"/>
              <a:ext cx="4234661" cy="1432866"/>
              <a:chOff x="4492587" y="3155027"/>
              <a:chExt cx="4234661" cy="1432866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13C5EE0A-38AA-4405-9173-2B4558C24E71}"/>
                  </a:ext>
                </a:extLst>
              </p:cNvPr>
              <p:cNvSpPr/>
              <p:nvPr/>
            </p:nvSpPr>
            <p:spPr>
              <a:xfrm>
                <a:off x="4492587" y="3155027"/>
                <a:ext cx="1267970" cy="56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자기와 사귀자고 하며</a:t>
                </a:r>
              </a:p>
              <a:p>
                <a:pPr algn="r">
                  <a:spcAft>
                    <a:spcPts val="300"/>
                  </a:spcAft>
                </a:pPr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잘해줬다</a:t>
                </a:r>
              </a:p>
              <a:p>
                <a:pPr algn="r"/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21.4%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6D32A70E-962D-4917-AFE2-E80DB013C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38239" y="3256634"/>
                <a:ext cx="1267971" cy="1216154"/>
              </a:xfrm>
              <a:prstGeom prst="rect">
                <a:avLst/>
              </a:prstGeom>
            </p:spPr>
          </p:pic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A11ABB4D-13FB-4DE5-8217-3DDD8826CF08}"/>
                  </a:ext>
                </a:extLst>
              </p:cNvPr>
              <p:cNvSpPr/>
              <p:nvPr/>
            </p:nvSpPr>
            <p:spPr>
              <a:xfrm>
                <a:off x="6983892" y="3155027"/>
                <a:ext cx="1531458" cy="56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그 외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altLang="ko-KR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(</a:t>
                </a:r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자기 사진을 찍어 보냄</a:t>
                </a:r>
                <a:r>
                  <a:rPr lang="en-US" altLang="ko-KR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)</a:t>
                </a:r>
              </a:p>
              <a:p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7.2%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F7C7F5CF-589B-465F-8FC0-31BB33FBAED5}"/>
                  </a:ext>
                </a:extLst>
              </p:cNvPr>
              <p:cNvSpPr/>
              <p:nvPr/>
            </p:nvSpPr>
            <p:spPr>
              <a:xfrm>
                <a:off x="7006209" y="4026201"/>
                <a:ext cx="1721039" cy="56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원치 않는 성과</a:t>
                </a:r>
              </a:p>
              <a:p>
                <a:pPr>
                  <a:spcAft>
                    <a:spcPts val="300"/>
                  </a:spcAft>
                </a:pPr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관련된 말을 했다</a:t>
                </a:r>
                <a:endParaRPr lang="en-US" altLang="ko-KR" sz="900" b="1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  <a:p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90.4%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F2B56143-DD83-4196-80A7-5FC4D7ADFC88}"/>
                </a:ext>
              </a:extLst>
            </p:cNvPr>
            <p:cNvGrpSpPr/>
            <p:nvPr/>
          </p:nvGrpSpPr>
          <p:grpSpPr>
            <a:xfrm>
              <a:off x="1155908" y="2431614"/>
              <a:ext cx="3022043" cy="1573305"/>
              <a:chOff x="1108283" y="2431614"/>
              <a:chExt cx="3022043" cy="1573305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9D46FDF8-42D2-4083-BF97-E3975321B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1475" y="2535513"/>
                <a:ext cx="1139954" cy="1365507"/>
              </a:xfrm>
              <a:prstGeom prst="rect">
                <a:avLst/>
              </a:prstGeom>
            </p:spPr>
          </p:pic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1CA013AB-3311-4241-82AF-B17CE44F09B1}"/>
                  </a:ext>
                </a:extLst>
              </p:cNvPr>
              <p:cNvSpPr/>
              <p:nvPr/>
            </p:nvSpPr>
            <p:spPr>
              <a:xfrm>
                <a:off x="3063504" y="2431614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무응답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5.7%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9241C47F-067E-4586-A1F3-AFEDFE256363}"/>
                  </a:ext>
                </a:extLst>
              </p:cNvPr>
              <p:cNvSpPr/>
              <p:nvPr/>
            </p:nvSpPr>
            <p:spPr>
              <a:xfrm>
                <a:off x="3081284" y="3758698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아니다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90.4%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0B3A3B9B-7267-4072-BAFF-0320BF53FF93}"/>
                  </a:ext>
                </a:extLst>
              </p:cNvPr>
              <p:cNvSpPr/>
              <p:nvPr/>
            </p:nvSpPr>
            <p:spPr>
              <a:xfrm>
                <a:off x="1108283" y="2431614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그렇다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3.9%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D36CCBF2-A528-47A2-A2F5-41FD08045874}"/>
                </a:ext>
              </a:extLst>
            </p:cNvPr>
            <p:cNvGrpSpPr/>
            <p:nvPr/>
          </p:nvGrpSpPr>
          <p:grpSpPr>
            <a:xfrm>
              <a:off x="1144532" y="4298199"/>
              <a:ext cx="3081534" cy="1298451"/>
              <a:chOff x="1096907" y="4298199"/>
              <a:chExt cx="3081534" cy="1298451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0DB49CBC-67C2-43D4-8619-90A7F7EAB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6907" y="4298199"/>
                <a:ext cx="3081534" cy="1298451"/>
              </a:xfrm>
              <a:prstGeom prst="rect">
                <a:avLst/>
              </a:prstGeom>
            </p:spPr>
          </p:pic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B082E241-F1F5-496E-9EBA-8AA7BB025FFF}"/>
                  </a:ext>
                </a:extLst>
              </p:cNvPr>
              <p:cNvSpPr/>
              <p:nvPr/>
            </p:nvSpPr>
            <p:spPr>
              <a:xfrm>
                <a:off x="1149945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구분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78D69AD4-11C1-484B-94AF-DB2752991FD5}"/>
                  </a:ext>
                </a:extLst>
              </p:cNvPr>
              <p:cNvSpPr/>
              <p:nvPr/>
            </p:nvSpPr>
            <p:spPr>
              <a:xfrm>
                <a:off x="1751159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여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4EE152CD-9486-4BEA-A33C-77F78DA2DB1D}"/>
                  </a:ext>
                </a:extLst>
              </p:cNvPr>
              <p:cNvSpPr/>
              <p:nvPr/>
            </p:nvSpPr>
            <p:spPr>
              <a:xfrm>
                <a:off x="2376293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남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0D0BDA89-C183-4B61-BF55-609FF4AC7EF1}"/>
                  </a:ext>
                </a:extLst>
              </p:cNvPr>
              <p:cNvSpPr/>
              <p:nvPr/>
            </p:nvSpPr>
            <p:spPr>
              <a:xfrm>
                <a:off x="3001427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전체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086B6D3D-DCBD-4A07-B71E-6DC6773A8211}"/>
                  </a:ext>
                </a:extLst>
              </p:cNvPr>
              <p:cNvSpPr/>
              <p:nvPr/>
            </p:nvSpPr>
            <p:spPr>
              <a:xfrm>
                <a:off x="3626561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%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E55F3023-5D4D-4E87-AA71-674B54364884}"/>
                  </a:ext>
                </a:extLst>
              </p:cNvPr>
              <p:cNvSpPr/>
              <p:nvPr/>
            </p:nvSpPr>
            <p:spPr>
              <a:xfrm>
                <a:off x="1149945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그렇다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9A3AD478-5A9A-47B5-BA2A-BDE81161C93C}"/>
                  </a:ext>
                </a:extLst>
              </p:cNvPr>
              <p:cNvSpPr/>
              <p:nvPr/>
            </p:nvSpPr>
            <p:spPr>
              <a:xfrm>
                <a:off x="1751159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15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89A2DDB3-BE02-4EE1-8397-3E9E768B43A5}"/>
                  </a:ext>
                </a:extLst>
              </p:cNvPr>
              <p:cNvSpPr/>
              <p:nvPr/>
            </p:nvSpPr>
            <p:spPr>
              <a:xfrm>
                <a:off x="2376293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4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B50D4320-0826-4583-A158-9CBC66703C9D}"/>
                  </a:ext>
                </a:extLst>
              </p:cNvPr>
              <p:cNvSpPr/>
              <p:nvPr/>
            </p:nvSpPr>
            <p:spPr>
              <a:xfrm>
                <a:off x="3001427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04C26989-C67E-421C-A69C-844488088BE2}"/>
                  </a:ext>
                </a:extLst>
              </p:cNvPr>
              <p:cNvSpPr/>
              <p:nvPr/>
            </p:nvSpPr>
            <p:spPr>
              <a:xfrm>
                <a:off x="3626561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3.9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E589DCD3-D632-48EF-B297-A9DF4D0D5651}"/>
                  </a:ext>
                </a:extLst>
              </p:cNvPr>
              <p:cNvSpPr/>
              <p:nvPr/>
            </p:nvSpPr>
            <p:spPr>
              <a:xfrm>
                <a:off x="1149945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아니다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D3E335F7-8324-4160-B630-8E065064C98B}"/>
                  </a:ext>
                </a:extLst>
              </p:cNvPr>
              <p:cNvSpPr/>
              <p:nvPr/>
            </p:nvSpPr>
            <p:spPr>
              <a:xfrm>
                <a:off x="1751159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223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491A4F2A-88A9-475B-9AAB-6010D39EB5CC}"/>
                  </a:ext>
                </a:extLst>
              </p:cNvPr>
              <p:cNvSpPr/>
              <p:nvPr/>
            </p:nvSpPr>
            <p:spPr>
              <a:xfrm>
                <a:off x="2376293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235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099C9D51-3FF9-479D-90A6-BBC4FE6FB12E}"/>
                  </a:ext>
                </a:extLst>
              </p:cNvPr>
              <p:cNvSpPr/>
              <p:nvPr/>
            </p:nvSpPr>
            <p:spPr>
              <a:xfrm>
                <a:off x="3001427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458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273005DB-81E4-4342-8E1B-05533D3084F3}"/>
                  </a:ext>
                </a:extLst>
              </p:cNvPr>
              <p:cNvSpPr/>
              <p:nvPr/>
            </p:nvSpPr>
            <p:spPr>
              <a:xfrm>
                <a:off x="3626561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90.4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3293E652-D53B-4D81-9012-79397FCCB63E}"/>
                  </a:ext>
                </a:extLst>
              </p:cNvPr>
              <p:cNvSpPr/>
              <p:nvPr/>
            </p:nvSpPr>
            <p:spPr>
              <a:xfrm>
                <a:off x="1149945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무응답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5100D33C-6C27-442B-B2BE-AD49597F75F7}"/>
                  </a:ext>
                </a:extLst>
              </p:cNvPr>
              <p:cNvSpPr/>
              <p:nvPr/>
            </p:nvSpPr>
            <p:spPr>
              <a:xfrm>
                <a:off x="1751159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062845EF-7590-4BBB-8B54-9736C2B0D824}"/>
                  </a:ext>
                </a:extLst>
              </p:cNvPr>
              <p:cNvSpPr/>
              <p:nvPr/>
            </p:nvSpPr>
            <p:spPr>
              <a:xfrm>
                <a:off x="2376293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C6B67567-ADDE-4755-A988-8DBDBC895287}"/>
                  </a:ext>
                </a:extLst>
              </p:cNvPr>
              <p:cNvSpPr/>
              <p:nvPr/>
            </p:nvSpPr>
            <p:spPr>
              <a:xfrm>
                <a:off x="3001427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12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5F5B5482-BBE4-41DA-9536-ABE7B5C35E5A}"/>
                  </a:ext>
                </a:extLst>
              </p:cNvPr>
              <p:cNvSpPr/>
              <p:nvPr/>
            </p:nvSpPr>
            <p:spPr>
              <a:xfrm>
                <a:off x="3626561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5.7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AE3B93B-06F2-44B5-B55F-1F394C7DD149}"/>
                  </a:ext>
                </a:extLst>
              </p:cNvPr>
              <p:cNvSpPr/>
              <p:nvPr/>
            </p:nvSpPr>
            <p:spPr>
              <a:xfrm>
                <a:off x="1149945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합계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EB490E88-6C56-4631-B286-6F618004DCD0}"/>
                  </a:ext>
                </a:extLst>
              </p:cNvPr>
              <p:cNvSpPr/>
              <p:nvPr/>
            </p:nvSpPr>
            <p:spPr>
              <a:xfrm>
                <a:off x="1751159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247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F07A82D5-74EB-401D-9B9C-A880FE826CF4}"/>
                  </a:ext>
                </a:extLst>
              </p:cNvPr>
              <p:cNvSpPr/>
              <p:nvPr/>
            </p:nvSpPr>
            <p:spPr>
              <a:xfrm>
                <a:off x="2376293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242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F1A26B19-0C5C-4D48-8741-3BD1CC41A823}"/>
                  </a:ext>
                </a:extLst>
              </p:cNvPr>
              <p:cNvSpPr/>
              <p:nvPr/>
            </p:nvSpPr>
            <p:spPr>
              <a:xfrm>
                <a:off x="3001427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489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2A0B93BA-58B9-47DF-A70E-05386F3B865D}"/>
                  </a:ext>
                </a:extLst>
              </p:cNvPr>
              <p:cNvSpPr/>
              <p:nvPr/>
            </p:nvSpPr>
            <p:spPr>
              <a:xfrm>
                <a:off x="3626561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100</a:t>
                </a:r>
              </a:p>
            </p:txBody>
          </p:sp>
        </p:grp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F052BD12-31F9-41A5-83DD-AFF61B7E1EA9}"/>
                </a:ext>
              </a:extLst>
            </p:cNvPr>
            <p:cNvSpPr/>
            <p:nvPr/>
          </p:nvSpPr>
          <p:spPr>
            <a:xfrm>
              <a:off x="781856" y="1815568"/>
              <a:ext cx="7714444" cy="40095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7" name="직선 연결선 106">
              <a:extLst>
                <a:ext uri="{FF2B5EF4-FFF2-40B4-BE49-F238E27FC236}">
                  <a16:creationId xmlns:a16="http://schemas.microsoft.com/office/drawing/2014/main" id="{54AC94AA-55D7-475F-91E9-EB8A1A580809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94" y="2062698"/>
              <a:ext cx="0" cy="35339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3FC5515E-A18D-4C23-B53E-E74B5958059C}"/>
                </a:ext>
              </a:extLst>
            </p:cNvPr>
            <p:cNvGrpSpPr/>
            <p:nvPr/>
          </p:nvGrpSpPr>
          <p:grpSpPr>
            <a:xfrm>
              <a:off x="3562711" y="4066602"/>
              <a:ext cx="4612381" cy="1505901"/>
              <a:chOff x="3515086" y="4066602"/>
              <a:chExt cx="4612381" cy="1505901"/>
            </a:xfrm>
          </p:grpSpPr>
          <p:grpSp>
            <p:nvGrpSpPr>
              <p:cNvPr id="113" name="그룹 112">
                <a:extLst>
                  <a:ext uri="{FF2B5EF4-FFF2-40B4-BE49-F238E27FC236}">
                    <a16:creationId xmlns:a16="http://schemas.microsoft.com/office/drawing/2014/main" id="{499FC5B4-FAC2-4A26-B2C4-E53A89AEAF18}"/>
                  </a:ext>
                </a:extLst>
              </p:cNvPr>
              <p:cNvGrpSpPr/>
              <p:nvPr/>
            </p:nvGrpSpPr>
            <p:grpSpPr>
              <a:xfrm>
                <a:off x="4951169" y="4066602"/>
                <a:ext cx="3176298" cy="1505901"/>
                <a:chOff x="4951169" y="4066602"/>
                <a:chExt cx="3176298" cy="1505901"/>
              </a:xfrm>
            </p:grpSpPr>
            <p:pic>
              <p:nvPicPr>
                <p:cNvPr id="14" name="그림 13">
                  <a:extLst>
                    <a:ext uri="{FF2B5EF4-FFF2-40B4-BE49-F238E27FC236}">
                      <a16:creationId xmlns:a16="http://schemas.microsoft.com/office/drawing/2014/main" id="{210CD7CF-E3FA-4BC6-A96B-E96060FD6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951169" y="4066602"/>
                  <a:ext cx="3115062" cy="1502667"/>
                </a:xfrm>
                <a:prstGeom prst="rect">
                  <a:avLst/>
                </a:prstGeom>
              </p:spPr>
            </p:pic>
            <p:sp>
              <p:nvSpPr>
                <p:cNvPr id="66" name="직사각형 65">
                  <a:extLst>
                    <a:ext uri="{FF2B5EF4-FFF2-40B4-BE49-F238E27FC236}">
                      <a16:creationId xmlns:a16="http://schemas.microsoft.com/office/drawing/2014/main" id="{64FD0950-55E0-4EE3-901A-DA11110E7E7E}"/>
                    </a:ext>
                  </a:extLst>
                </p:cNvPr>
                <p:cNvSpPr/>
                <p:nvPr/>
              </p:nvSpPr>
              <p:spPr>
                <a:xfrm>
                  <a:off x="5469779" y="4076127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구분</a:t>
                  </a:r>
                  <a:endParaRPr lang="ko-KR" altLang="en-US" sz="1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id="{7F32FFDD-F503-4A6F-A408-A8018769EF34}"/>
                    </a:ext>
                  </a:extLst>
                </p:cNvPr>
                <p:cNvSpPr/>
                <p:nvPr/>
              </p:nvSpPr>
              <p:spPr>
                <a:xfrm>
                  <a:off x="6444294" y="4076127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여</a:t>
                  </a:r>
                  <a:endParaRPr lang="ko-KR" altLang="en-US" sz="1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9D13D3AF-7C72-412A-B5F0-BA52D7E3D301}"/>
                    </a:ext>
                  </a:extLst>
                </p:cNvPr>
                <p:cNvSpPr/>
                <p:nvPr/>
              </p:nvSpPr>
              <p:spPr>
                <a:xfrm>
                  <a:off x="6818484" y="4076127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남</a:t>
                  </a:r>
                  <a:endParaRPr lang="ko-KR" altLang="en-US" sz="1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C10870A6-EF09-4A99-98B0-D8B3AC832DC3}"/>
                    </a:ext>
                  </a:extLst>
                </p:cNvPr>
                <p:cNvSpPr/>
                <p:nvPr/>
              </p:nvSpPr>
              <p:spPr>
                <a:xfrm>
                  <a:off x="7221249" y="4076127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전체</a:t>
                  </a:r>
                  <a:endParaRPr lang="ko-KR" altLang="en-US" sz="1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id="{63DEED49-7171-4DE6-A77E-E38ABBA7F5EC}"/>
                    </a:ext>
                  </a:extLst>
                </p:cNvPr>
                <p:cNvSpPr/>
                <p:nvPr/>
              </p:nvSpPr>
              <p:spPr>
                <a:xfrm>
                  <a:off x="7595439" y="4076127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%</a:t>
                  </a:r>
                  <a:endParaRPr lang="ko-KR" altLang="en-US" sz="1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A2B954A5-FA12-42D2-89C1-C2DEF814AD75}"/>
                    </a:ext>
                  </a:extLst>
                </p:cNvPr>
                <p:cNvSpPr/>
                <p:nvPr/>
              </p:nvSpPr>
              <p:spPr>
                <a:xfrm>
                  <a:off x="6444294" y="4331873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12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95DEEA96-D304-46BD-AB98-7504649B56C8}"/>
                    </a:ext>
                  </a:extLst>
                </p:cNvPr>
                <p:cNvSpPr/>
                <p:nvPr/>
              </p:nvSpPr>
              <p:spPr>
                <a:xfrm>
                  <a:off x="6818484" y="4331873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79" name="직사각형 78">
                  <a:extLst>
                    <a:ext uri="{FF2B5EF4-FFF2-40B4-BE49-F238E27FC236}">
                      <a16:creationId xmlns:a16="http://schemas.microsoft.com/office/drawing/2014/main" id="{586BBA28-271A-4CED-8E25-9CAD1677F969}"/>
                    </a:ext>
                  </a:extLst>
                </p:cNvPr>
                <p:cNvSpPr/>
                <p:nvPr/>
              </p:nvSpPr>
              <p:spPr>
                <a:xfrm>
                  <a:off x="7221249" y="4331873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14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0" name="직사각형 79">
                  <a:extLst>
                    <a:ext uri="{FF2B5EF4-FFF2-40B4-BE49-F238E27FC236}">
                      <a16:creationId xmlns:a16="http://schemas.microsoft.com/office/drawing/2014/main" id="{EEF5C114-2C3B-4E55-B81B-BB4FB59195BE}"/>
                    </a:ext>
                  </a:extLst>
                </p:cNvPr>
                <p:cNvSpPr/>
                <p:nvPr/>
              </p:nvSpPr>
              <p:spPr>
                <a:xfrm>
                  <a:off x="7595439" y="4331873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50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id="{D49629FE-9251-47EB-AD53-11F303B16650}"/>
                    </a:ext>
                  </a:extLst>
                </p:cNvPr>
                <p:cNvSpPr/>
                <p:nvPr/>
              </p:nvSpPr>
              <p:spPr>
                <a:xfrm>
                  <a:off x="6444294" y="4578094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5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3" name="직사각형 82">
                  <a:extLst>
                    <a:ext uri="{FF2B5EF4-FFF2-40B4-BE49-F238E27FC236}">
                      <a16:creationId xmlns:a16="http://schemas.microsoft.com/office/drawing/2014/main" id="{6D82FE85-B972-4DDB-932A-7668D1804854}"/>
                    </a:ext>
                  </a:extLst>
                </p:cNvPr>
                <p:cNvSpPr/>
                <p:nvPr/>
              </p:nvSpPr>
              <p:spPr>
                <a:xfrm>
                  <a:off x="6818484" y="4578094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1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4" name="직사각형 83">
                  <a:extLst>
                    <a:ext uri="{FF2B5EF4-FFF2-40B4-BE49-F238E27FC236}">
                      <a16:creationId xmlns:a16="http://schemas.microsoft.com/office/drawing/2014/main" id="{7DDC973E-55E0-45A4-8973-DF83982BBD54}"/>
                    </a:ext>
                  </a:extLst>
                </p:cNvPr>
                <p:cNvSpPr/>
                <p:nvPr/>
              </p:nvSpPr>
              <p:spPr>
                <a:xfrm>
                  <a:off x="7221249" y="4578094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6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F62ADFF3-9301-42E8-A9C3-BA8D834AE6D6}"/>
                    </a:ext>
                  </a:extLst>
                </p:cNvPr>
                <p:cNvSpPr/>
                <p:nvPr/>
              </p:nvSpPr>
              <p:spPr>
                <a:xfrm>
                  <a:off x="7595439" y="4578094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21.4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id="{D24B2C7C-CAEA-41DB-8B5C-C8326108ABB2}"/>
                    </a:ext>
                  </a:extLst>
                </p:cNvPr>
                <p:cNvSpPr/>
                <p:nvPr/>
              </p:nvSpPr>
              <p:spPr>
                <a:xfrm>
                  <a:off x="6444294" y="4824315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4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id="{B7D62B34-D6B1-4FE5-BB7F-035CFBF94425}"/>
                    </a:ext>
                  </a:extLst>
                </p:cNvPr>
                <p:cNvSpPr/>
                <p:nvPr/>
              </p:nvSpPr>
              <p:spPr>
                <a:xfrm>
                  <a:off x="6818484" y="4824315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89" name="직사각형 88">
                  <a:extLst>
                    <a:ext uri="{FF2B5EF4-FFF2-40B4-BE49-F238E27FC236}">
                      <a16:creationId xmlns:a16="http://schemas.microsoft.com/office/drawing/2014/main" id="{CE9232D5-70DC-44A7-B3BB-2A3200ABE002}"/>
                    </a:ext>
                  </a:extLst>
                </p:cNvPr>
                <p:cNvSpPr/>
                <p:nvPr/>
              </p:nvSpPr>
              <p:spPr>
                <a:xfrm>
                  <a:off x="7221249" y="4824315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6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0" name="직사각형 89">
                  <a:extLst>
                    <a:ext uri="{FF2B5EF4-FFF2-40B4-BE49-F238E27FC236}">
                      <a16:creationId xmlns:a16="http://schemas.microsoft.com/office/drawing/2014/main" id="{DB630BEF-B82C-427F-B007-02CABDA1B7A2}"/>
                    </a:ext>
                  </a:extLst>
                </p:cNvPr>
                <p:cNvSpPr/>
                <p:nvPr/>
              </p:nvSpPr>
              <p:spPr>
                <a:xfrm>
                  <a:off x="7595439" y="4824315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21.4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2" name="직사각형 91">
                  <a:extLst>
                    <a:ext uri="{FF2B5EF4-FFF2-40B4-BE49-F238E27FC236}">
                      <a16:creationId xmlns:a16="http://schemas.microsoft.com/office/drawing/2014/main" id="{BC3952C7-2E90-43F3-ADA5-B7FF5BA9EBA8}"/>
                    </a:ext>
                  </a:extLst>
                </p:cNvPr>
                <p:cNvSpPr/>
                <p:nvPr/>
              </p:nvSpPr>
              <p:spPr>
                <a:xfrm>
                  <a:off x="6444294" y="5080061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3" name="직사각형 92">
                  <a:extLst>
                    <a:ext uri="{FF2B5EF4-FFF2-40B4-BE49-F238E27FC236}">
                      <a16:creationId xmlns:a16="http://schemas.microsoft.com/office/drawing/2014/main" id="{5D4FC889-6987-43A2-A3B6-1314925835F6}"/>
                    </a:ext>
                  </a:extLst>
                </p:cNvPr>
                <p:cNvSpPr/>
                <p:nvPr/>
              </p:nvSpPr>
              <p:spPr>
                <a:xfrm>
                  <a:off x="6818484" y="5080061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0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4" name="직사각형 93">
                  <a:extLst>
                    <a:ext uri="{FF2B5EF4-FFF2-40B4-BE49-F238E27FC236}">
                      <a16:creationId xmlns:a16="http://schemas.microsoft.com/office/drawing/2014/main" id="{730FC7AE-D9EF-4008-97BF-1086BD226FA2}"/>
                    </a:ext>
                  </a:extLst>
                </p:cNvPr>
                <p:cNvSpPr/>
                <p:nvPr/>
              </p:nvSpPr>
              <p:spPr>
                <a:xfrm>
                  <a:off x="7221249" y="5080061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FBCE9A53-CFCA-4989-B240-C9C9D5C1BD16}"/>
                    </a:ext>
                  </a:extLst>
                </p:cNvPr>
                <p:cNvSpPr/>
                <p:nvPr/>
              </p:nvSpPr>
              <p:spPr>
                <a:xfrm>
                  <a:off x="7595439" y="5080061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7.2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id="{D3475151-CD83-4047-8F39-45B5B4E6BE03}"/>
                    </a:ext>
                  </a:extLst>
                </p:cNvPr>
                <p:cNvSpPr/>
                <p:nvPr/>
              </p:nvSpPr>
              <p:spPr>
                <a:xfrm>
                  <a:off x="6444294" y="5326282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23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5A256B42-AFE1-45AF-A938-E7E6443C7CD9}"/>
                    </a:ext>
                  </a:extLst>
                </p:cNvPr>
                <p:cNvSpPr/>
                <p:nvPr/>
              </p:nvSpPr>
              <p:spPr>
                <a:xfrm>
                  <a:off x="6818484" y="5326282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5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F016BE19-CAF7-4F5A-B469-66A01E928BFE}"/>
                    </a:ext>
                  </a:extLst>
                </p:cNvPr>
                <p:cNvSpPr/>
                <p:nvPr/>
              </p:nvSpPr>
              <p:spPr>
                <a:xfrm>
                  <a:off x="7221249" y="5326282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28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A29D9CF5-E1B6-4C37-ABC4-B56B0A0B76FD}"/>
                    </a:ext>
                  </a:extLst>
                </p:cNvPr>
                <p:cNvSpPr/>
                <p:nvPr/>
              </p:nvSpPr>
              <p:spPr>
                <a:xfrm>
                  <a:off x="7595439" y="5326282"/>
                  <a:ext cx="53202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solidFill>
                        <a:srgbClr val="000000"/>
                      </a:solidFill>
                      <a:latin typeface="나눔바른고딕OTF Light" panose="02000303000000000000" pitchFamily="50" charset="-127"/>
                      <a:ea typeface="나눔바른고딕OTF Light" panose="02000303000000000000" pitchFamily="50" charset="-127"/>
                    </a:rPr>
                    <a:t>100</a:t>
                  </a:r>
                  <a:endParaRPr lang="ko-KR" altLang="en-US" sz="10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endParaRPr>
                </a:p>
              </p:txBody>
            </p:sp>
          </p:grp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BD863EA8-78D6-4847-A07F-8C84617D8348}"/>
                  </a:ext>
                </a:extLst>
              </p:cNvPr>
              <p:cNvSpPr/>
              <p:nvPr/>
            </p:nvSpPr>
            <p:spPr>
              <a:xfrm>
                <a:off x="4323706" y="4350923"/>
                <a:ext cx="2824174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원치 않는 성과 관련된 말을 했다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DC7FD8BF-A62B-42C9-A438-DF5C8BE51A50}"/>
                  </a:ext>
                </a:extLst>
              </p:cNvPr>
              <p:cNvSpPr/>
              <p:nvPr/>
            </p:nvSpPr>
            <p:spPr>
              <a:xfrm>
                <a:off x="4495264" y="4600319"/>
                <a:ext cx="2481058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신체사진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동영상을 </a:t>
                </a:r>
                <a:r>
                  <a:rPr lang="ko-KR" altLang="en-US" sz="700" b="1" dirty="0" err="1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찍어보내라고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했다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E8687716-E147-4CBB-9BBC-503D44175C0D}"/>
                  </a:ext>
                </a:extLst>
              </p:cNvPr>
              <p:cNvSpPr/>
              <p:nvPr/>
            </p:nvSpPr>
            <p:spPr>
              <a:xfrm>
                <a:off x="3515086" y="4846540"/>
                <a:ext cx="4441414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자기와 사귀자고 하며 잘해줬다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직사각형 102">
                <a:extLst>
                  <a:ext uri="{FF2B5EF4-FFF2-40B4-BE49-F238E27FC236}">
                    <a16:creationId xmlns:a16="http://schemas.microsoft.com/office/drawing/2014/main" id="{6412B982-8E26-4F4D-AB98-75305827C23A}"/>
                  </a:ext>
                </a:extLst>
              </p:cNvPr>
              <p:cNvSpPr/>
              <p:nvPr/>
            </p:nvSpPr>
            <p:spPr>
              <a:xfrm>
                <a:off x="3515086" y="5094770"/>
                <a:ext cx="4441414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 외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자기 사진을 찍어 보냄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직사각형 103">
                <a:extLst>
                  <a:ext uri="{FF2B5EF4-FFF2-40B4-BE49-F238E27FC236}">
                    <a16:creationId xmlns:a16="http://schemas.microsoft.com/office/drawing/2014/main" id="{32F8F2DF-D011-4AEE-ACD4-73324FD5F7A2}"/>
                  </a:ext>
                </a:extLst>
              </p:cNvPr>
              <p:cNvSpPr/>
              <p:nvPr/>
            </p:nvSpPr>
            <p:spPr>
              <a:xfrm>
                <a:off x="3533455" y="5347745"/>
                <a:ext cx="4441414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합계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C6CDB5C4-097F-41CB-B466-41F510DF7EEA}"/>
              </a:ext>
            </a:extLst>
          </p:cNvPr>
          <p:cNvSpPr/>
          <p:nvPr/>
        </p:nvSpPr>
        <p:spPr>
          <a:xfrm>
            <a:off x="4952247" y="6017574"/>
            <a:ext cx="366141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아동</a:t>
            </a:r>
            <a:r>
              <a:rPr lang="ko-KR" altLang="en-US" sz="900" dirty="0" err="1">
                <a:solidFill>
                  <a:srgbClr val="000000"/>
                </a:solidFill>
                <a:latin typeface="Calibri" panose="020F0502020204030204" pitchFamily="34" charset="0"/>
                <a:ea typeface="나눔바른고딕OTF Light" panose="02000303000000000000" pitchFamily="50" charset="-127"/>
                <a:cs typeface="Calibri" panose="020F0502020204030204" pitchFamily="34" charset="0"/>
              </a:rPr>
              <a:t>∙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성범죄 속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그루밍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어떻게 볼 것인가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탁틴내일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36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BCF6-C6C5-4A64-BF2F-A2137ED4C425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074EC-2148-47F6-AFDE-FD40F6780199}"/>
              </a:ext>
            </a:extLst>
          </p:cNvPr>
          <p:cNvSpPr txBox="1"/>
          <p:nvPr/>
        </p:nvSpPr>
        <p:spPr>
          <a:xfrm>
            <a:off x="1365979" y="1105982"/>
            <a:ext cx="5949064" cy="5328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초등 </a:t>
            </a:r>
            <a:r>
              <a:rPr lang="en-US" altLang="ko-KR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5,6</a:t>
            </a: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학년 설문조사 결과를 살펴보아요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0AF2BEE-451B-4B6E-8ACF-E28D0B2EC4F3}"/>
              </a:ext>
            </a:extLst>
          </p:cNvPr>
          <p:cNvGrpSpPr/>
          <p:nvPr/>
        </p:nvGrpSpPr>
        <p:grpSpPr>
          <a:xfrm>
            <a:off x="316470" y="1704668"/>
            <a:ext cx="8203497" cy="4120405"/>
            <a:chOff x="216225" y="1704668"/>
            <a:chExt cx="8203497" cy="4120405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10EAD31-BF52-4F8C-86D7-FBD3FBFE6DBC}"/>
                </a:ext>
              </a:extLst>
            </p:cNvPr>
            <p:cNvSpPr/>
            <p:nvPr/>
          </p:nvSpPr>
          <p:spPr>
            <a:xfrm>
              <a:off x="925854" y="1789088"/>
              <a:ext cx="3503453" cy="647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9075" indent="-219075">
                <a:lnSpc>
                  <a:spcPts val="2200"/>
                </a:lnSpc>
              </a:pP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3. 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온라인을 통해 알게 된 사람에 의해</a:t>
              </a:r>
              <a:b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</a:b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내가 경험한 적 있는 성폭력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?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2DF9F92-014D-4877-A7BE-C3ACC5645548}"/>
                </a:ext>
              </a:extLst>
            </p:cNvPr>
            <p:cNvSpPr/>
            <p:nvPr/>
          </p:nvSpPr>
          <p:spPr>
            <a:xfrm>
              <a:off x="4848842" y="1789088"/>
              <a:ext cx="3503453" cy="647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8125" indent="-238125">
                <a:lnSpc>
                  <a:spcPts val="2200"/>
                </a:lnSpc>
              </a:pP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4. 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온라인에서 성폭력으로 의심되는</a:t>
              </a:r>
              <a:b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</a:b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순간이 있었는가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?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F052BD12-31F9-41A5-83DD-AFF61B7E1EA9}"/>
                </a:ext>
              </a:extLst>
            </p:cNvPr>
            <p:cNvSpPr/>
            <p:nvPr/>
          </p:nvSpPr>
          <p:spPr>
            <a:xfrm>
              <a:off x="615635" y="1704668"/>
              <a:ext cx="7804087" cy="41204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7" name="직선 연결선 106">
              <a:extLst>
                <a:ext uri="{FF2B5EF4-FFF2-40B4-BE49-F238E27FC236}">
                  <a16:creationId xmlns:a16="http://schemas.microsoft.com/office/drawing/2014/main" id="{54AC94AA-55D7-475F-91E9-EB8A1A580809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93" y="2062698"/>
              <a:ext cx="0" cy="35339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69F301C-B16A-4C1F-8BAB-661DCA249AD4}"/>
                </a:ext>
              </a:extLst>
            </p:cNvPr>
            <p:cNvGrpSpPr/>
            <p:nvPr/>
          </p:nvGrpSpPr>
          <p:grpSpPr>
            <a:xfrm>
              <a:off x="216225" y="2516298"/>
              <a:ext cx="4656947" cy="1629534"/>
              <a:chOff x="216225" y="2446593"/>
              <a:chExt cx="4656947" cy="1629534"/>
            </a:xfrm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A11ABB4D-13FB-4DE5-8217-3DDD8826CF08}"/>
                  </a:ext>
                </a:extLst>
              </p:cNvPr>
              <p:cNvSpPr/>
              <p:nvPr/>
            </p:nvSpPr>
            <p:spPr>
              <a:xfrm>
                <a:off x="3341714" y="2446593"/>
                <a:ext cx="1531458" cy="56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협박에 의해 신체사진</a:t>
                </a:r>
                <a:r>
                  <a:rPr lang="en-US" altLang="ko-KR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,</a:t>
                </a:r>
              </a:p>
              <a:p>
                <a:pPr>
                  <a:spcAft>
                    <a:spcPts val="300"/>
                  </a:spcAft>
                </a:pPr>
                <a:r>
                  <a:rPr lang="ko-KR" altLang="en-US" sz="9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동영상을 보냄</a:t>
                </a:r>
                <a:endParaRPr lang="en-US" altLang="ko-KR" sz="900" b="1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  <a:p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33.3%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2FDB5B6C-5618-43F1-9A00-A29498B5E64F}"/>
                  </a:ext>
                </a:extLst>
              </p:cNvPr>
              <p:cNvGrpSpPr/>
              <p:nvPr/>
            </p:nvGrpSpPr>
            <p:grpSpPr>
              <a:xfrm>
                <a:off x="216225" y="2446593"/>
                <a:ext cx="3125489" cy="1629534"/>
                <a:chOff x="216225" y="2446593"/>
                <a:chExt cx="3125489" cy="1629534"/>
              </a:xfrm>
            </p:grpSpPr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13C5EE0A-38AA-4405-9173-2B4558C24E71}"/>
                    </a:ext>
                  </a:extLst>
                </p:cNvPr>
                <p:cNvSpPr/>
                <p:nvPr/>
              </p:nvSpPr>
              <p:spPr>
                <a:xfrm>
                  <a:off x="216225" y="2446593"/>
                  <a:ext cx="1856614" cy="5616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실제 만나 성추행</a:t>
                  </a:r>
                  <a:r>
                    <a:rPr lang="en-US" altLang="ko-KR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(</a:t>
                  </a: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강제로</a:t>
                  </a:r>
                </a:p>
                <a:p>
                  <a:pPr algn="r">
                    <a:spcAft>
                      <a:spcPts val="300"/>
                    </a:spcAft>
                  </a:pP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몸을 만짐</a:t>
                  </a:r>
                  <a:r>
                    <a:rPr lang="en-US" altLang="ko-KR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)</a:t>
                  </a: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을 당함</a:t>
                  </a:r>
                </a:p>
                <a:p>
                  <a:pPr algn="r"/>
                  <a:r>
                    <a:rPr lang="en-US" altLang="ko-KR" sz="1000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33.3%</a:t>
                  </a:r>
                  <a:endParaRPr lang="ko-KR" altLang="en-US" sz="1000" dirty="0">
                    <a:latin typeface="+mj-ea"/>
                    <a:ea typeface="+mj-ea"/>
                  </a:endParaRPr>
                </a:p>
              </p:txBody>
            </p:sp>
            <p:pic>
              <p:nvPicPr>
                <p:cNvPr id="4" name="그림 3">
                  <a:extLst>
                    <a:ext uri="{FF2B5EF4-FFF2-40B4-BE49-F238E27FC236}">
                      <a16:creationId xmlns:a16="http://schemas.microsoft.com/office/drawing/2014/main" id="{C99B753F-E0DE-42AC-B947-47192323A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0695" y="2594140"/>
                  <a:ext cx="1271019" cy="1222250"/>
                </a:xfrm>
                <a:prstGeom prst="rect">
                  <a:avLst/>
                </a:prstGeom>
              </p:spPr>
            </p:pic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id="{9C6AC4CF-C7AC-41D2-AE68-715459C2A00C}"/>
                    </a:ext>
                  </a:extLst>
                </p:cNvPr>
                <p:cNvSpPr/>
                <p:nvPr/>
              </p:nvSpPr>
              <p:spPr>
                <a:xfrm>
                  <a:off x="216225" y="3514435"/>
                  <a:ext cx="1856614" cy="5616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300"/>
                    </a:spcAft>
                  </a:pP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누군가 </a:t>
                  </a:r>
                  <a:r>
                    <a:rPr lang="en-US" altLang="ko-KR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SNS</a:t>
                  </a: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에 나에 대해 </a:t>
                  </a:r>
                  <a:br>
                    <a:rPr lang="en-US" altLang="ko-KR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</a:br>
                  <a:r>
                    <a:rPr lang="ko-KR" altLang="en-US" sz="900" b="1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성 관련 내용 올림</a:t>
                  </a:r>
                </a:p>
                <a:p>
                  <a:pPr algn="r"/>
                  <a:r>
                    <a:rPr lang="en-US" altLang="ko-KR" sz="1000" dirty="0">
                      <a:solidFill>
                        <a:srgbClr val="000000"/>
                      </a:solidFill>
                      <a:latin typeface="+mj-ea"/>
                      <a:ea typeface="+mj-ea"/>
                    </a:rPr>
                    <a:t>33.3%</a:t>
                  </a:r>
                  <a:endParaRPr lang="ko-KR" altLang="en-US" sz="1000" dirty="0">
                    <a:latin typeface="+mj-ea"/>
                    <a:ea typeface="+mj-ea"/>
                  </a:endParaRPr>
                </a:p>
              </p:txBody>
            </p:sp>
          </p:grp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5D4D904-4C69-49A0-8EF8-18ACE7FF4E6D}"/>
                </a:ext>
              </a:extLst>
            </p:cNvPr>
            <p:cNvGrpSpPr/>
            <p:nvPr/>
          </p:nvGrpSpPr>
          <p:grpSpPr>
            <a:xfrm>
              <a:off x="5072087" y="2506915"/>
              <a:ext cx="3031891" cy="1550369"/>
              <a:chOff x="5072087" y="2489110"/>
              <a:chExt cx="3031891" cy="1550369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0B3A3B9B-7267-4072-BAFF-0320BF53FF93}"/>
                  </a:ext>
                </a:extLst>
              </p:cNvPr>
              <p:cNvSpPr/>
              <p:nvPr/>
            </p:nvSpPr>
            <p:spPr>
              <a:xfrm>
                <a:off x="5072087" y="2489110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무응답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1.7%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4453AAC7-0307-474B-8614-EC0898B16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88044" y="2594140"/>
                <a:ext cx="1133858" cy="1325883"/>
              </a:xfrm>
              <a:prstGeom prst="rect">
                <a:avLst/>
              </a:prstGeom>
            </p:spPr>
          </p:pic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3C81641D-A716-421F-9B67-30B390261E68}"/>
                  </a:ext>
                </a:extLst>
              </p:cNvPr>
              <p:cNvSpPr/>
              <p:nvPr/>
            </p:nvSpPr>
            <p:spPr>
              <a:xfrm>
                <a:off x="7054936" y="2489110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그렇다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10.4%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  <p:sp>
            <p:nvSpPr>
              <p:cNvPr id="101" name="직사각형 100">
                <a:extLst>
                  <a:ext uri="{FF2B5EF4-FFF2-40B4-BE49-F238E27FC236}">
                    <a16:creationId xmlns:a16="http://schemas.microsoft.com/office/drawing/2014/main" id="{011159A0-C7D6-4F5F-9096-F2177B774C58}"/>
                  </a:ext>
                </a:extLst>
              </p:cNvPr>
              <p:cNvSpPr/>
              <p:nvPr/>
            </p:nvSpPr>
            <p:spPr>
              <a:xfrm>
                <a:off x="7054936" y="3793258"/>
                <a:ext cx="10490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아니다 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+mj-ea"/>
                    <a:ea typeface="+mj-ea"/>
                  </a:rPr>
                  <a:t>87.9%</a:t>
                </a:r>
                <a:endParaRPr lang="ko-KR" altLang="en-US" sz="1000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29AF229-88FD-4586-B803-FB77DA142706}"/>
                </a:ext>
              </a:extLst>
            </p:cNvPr>
            <p:cNvGrpSpPr/>
            <p:nvPr/>
          </p:nvGrpSpPr>
          <p:grpSpPr>
            <a:xfrm>
              <a:off x="933242" y="4287798"/>
              <a:ext cx="3415286" cy="1295403"/>
              <a:chOff x="832770" y="4287798"/>
              <a:chExt cx="3415286" cy="1295403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F1C24AA-4E5E-477D-9757-5C1BA467C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670" y="4287798"/>
                <a:ext cx="3319279" cy="1295403"/>
              </a:xfrm>
              <a:prstGeom prst="rect">
                <a:avLst/>
              </a:prstGeom>
            </p:spPr>
          </p:pic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B082E241-F1F5-496E-9EBA-8AA7BB025FFF}"/>
                  </a:ext>
                </a:extLst>
              </p:cNvPr>
              <p:cNvSpPr/>
              <p:nvPr/>
            </p:nvSpPr>
            <p:spPr>
              <a:xfrm>
                <a:off x="1446932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구분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78D69AD4-11C1-484B-94AF-DB2752991FD5}"/>
                  </a:ext>
                </a:extLst>
              </p:cNvPr>
              <p:cNvSpPr/>
              <p:nvPr/>
            </p:nvSpPr>
            <p:spPr>
              <a:xfrm>
                <a:off x="2638477" y="4306654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여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직사각형 101">
                <a:extLst>
                  <a:ext uri="{FF2B5EF4-FFF2-40B4-BE49-F238E27FC236}">
                    <a16:creationId xmlns:a16="http://schemas.microsoft.com/office/drawing/2014/main" id="{C9AAEE60-79CA-4401-BCB7-E0F77A8869D5}"/>
                  </a:ext>
                </a:extLst>
              </p:cNvPr>
              <p:cNvSpPr/>
              <p:nvPr/>
            </p:nvSpPr>
            <p:spPr>
              <a:xfrm>
                <a:off x="3028120" y="4306654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남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직사각형 105">
                <a:extLst>
                  <a:ext uri="{FF2B5EF4-FFF2-40B4-BE49-F238E27FC236}">
                    <a16:creationId xmlns:a16="http://schemas.microsoft.com/office/drawing/2014/main" id="{C138CE06-86E3-4098-B60A-2914DB91556E}"/>
                  </a:ext>
                </a:extLst>
              </p:cNvPr>
              <p:cNvSpPr/>
              <p:nvPr/>
            </p:nvSpPr>
            <p:spPr>
              <a:xfrm>
                <a:off x="3351088" y="4306654"/>
                <a:ext cx="44777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전체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직사각형 107">
                <a:extLst>
                  <a:ext uri="{FF2B5EF4-FFF2-40B4-BE49-F238E27FC236}">
                    <a16:creationId xmlns:a16="http://schemas.microsoft.com/office/drawing/2014/main" id="{081D33C4-CEF5-4C00-8CE0-FD0735DA90CC}"/>
                  </a:ext>
                </a:extLst>
              </p:cNvPr>
              <p:cNvSpPr/>
              <p:nvPr/>
            </p:nvSpPr>
            <p:spPr>
              <a:xfrm>
                <a:off x="3821695" y="4306654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%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9" name="직사각형 108">
                <a:extLst>
                  <a:ext uri="{FF2B5EF4-FFF2-40B4-BE49-F238E27FC236}">
                    <a16:creationId xmlns:a16="http://schemas.microsoft.com/office/drawing/2014/main" id="{DF045000-7D5B-4717-836B-545FF0B3951D}"/>
                  </a:ext>
                </a:extLst>
              </p:cNvPr>
              <p:cNvSpPr/>
              <p:nvPr/>
            </p:nvSpPr>
            <p:spPr>
              <a:xfrm flipH="1">
                <a:off x="832770" y="4571731"/>
                <a:ext cx="1734218" cy="207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협박에 의해 신체사진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동영상을 보냄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id="{D0392878-DB5F-47F2-AE45-CDE14EA3C3B1}"/>
                  </a:ext>
                </a:extLst>
              </p:cNvPr>
              <p:cNvSpPr/>
              <p:nvPr/>
            </p:nvSpPr>
            <p:spPr>
              <a:xfrm flipH="1">
                <a:off x="832770" y="4833840"/>
                <a:ext cx="1734218" cy="207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실제 만나 성추행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강제로 몸 만짐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을 당함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B928E5C0-E27E-4591-8093-4FCB59520377}"/>
                  </a:ext>
                </a:extLst>
              </p:cNvPr>
              <p:cNvSpPr/>
              <p:nvPr/>
            </p:nvSpPr>
            <p:spPr>
              <a:xfrm flipH="1">
                <a:off x="832770" y="5080061"/>
                <a:ext cx="1734218" cy="207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누군가 </a:t>
                </a:r>
                <a:r>
                  <a:rPr lang="en-US" altLang="ko-KR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SNS</a:t>
                </a:r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에 나에 대해 성 관련 내용 올림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9D3C4901-4104-4C99-937D-966353098192}"/>
                  </a:ext>
                </a:extLst>
              </p:cNvPr>
              <p:cNvSpPr/>
              <p:nvPr/>
            </p:nvSpPr>
            <p:spPr>
              <a:xfrm flipH="1">
                <a:off x="832770" y="5338732"/>
                <a:ext cx="1734218" cy="207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7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합계</a:t>
                </a:r>
                <a:endParaRPr lang="ko-KR" altLang="en-US" sz="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9" name="직사각형 118">
                <a:extLst>
                  <a:ext uri="{FF2B5EF4-FFF2-40B4-BE49-F238E27FC236}">
                    <a16:creationId xmlns:a16="http://schemas.microsoft.com/office/drawing/2014/main" id="{2158AB2A-F791-452F-BFB5-6BBD46EFBF5D}"/>
                  </a:ext>
                </a:extLst>
              </p:cNvPr>
              <p:cNvSpPr/>
              <p:nvPr/>
            </p:nvSpPr>
            <p:spPr>
              <a:xfrm>
                <a:off x="2638477" y="4558576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0" name="직사각형 119">
                <a:extLst>
                  <a:ext uri="{FF2B5EF4-FFF2-40B4-BE49-F238E27FC236}">
                    <a16:creationId xmlns:a16="http://schemas.microsoft.com/office/drawing/2014/main" id="{93B7DDA7-C483-494C-BFDD-DFE622785E1C}"/>
                  </a:ext>
                </a:extLst>
              </p:cNvPr>
              <p:cNvSpPr/>
              <p:nvPr/>
            </p:nvSpPr>
            <p:spPr>
              <a:xfrm>
                <a:off x="3028120" y="4558576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1" name="직사각형 120">
                <a:extLst>
                  <a:ext uri="{FF2B5EF4-FFF2-40B4-BE49-F238E27FC236}">
                    <a16:creationId xmlns:a16="http://schemas.microsoft.com/office/drawing/2014/main" id="{1D730E0B-A1D8-419F-AD93-DA72ED7B67CF}"/>
                  </a:ext>
                </a:extLst>
              </p:cNvPr>
              <p:cNvSpPr/>
              <p:nvPr/>
            </p:nvSpPr>
            <p:spPr>
              <a:xfrm>
                <a:off x="3351088" y="4558576"/>
                <a:ext cx="44777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38FDBF0F-8D98-4839-9A85-6853D07F797D}"/>
                  </a:ext>
                </a:extLst>
              </p:cNvPr>
              <p:cNvSpPr/>
              <p:nvPr/>
            </p:nvSpPr>
            <p:spPr>
              <a:xfrm>
                <a:off x="3747433" y="4558576"/>
                <a:ext cx="46733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33.3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3" name="직사각형 122">
                <a:extLst>
                  <a:ext uri="{FF2B5EF4-FFF2-40B4-BE49-F238E27FC236}">
                    <a16:creationId xmlns:a16="http://schemas.microsoft.com/office/drawing/2014/main" id="{8A94C8C7-4458-43D3-882B-D05AD7DECDC7}"/>
                  </a:ext>
                </a:extLst>
              </p:cNvPr>
              <p:cNvSpPr/>
              <p:nvPr/>
            </p:nvSpPr>
            <p:spPr>
              <a:xfrm>
                <a:off x="2638477" y="4820024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4" name="직사각형 123">
                <a:extLst>
                  <a:ext uri="{FF2B5EF4-FFF2-40B4-BE49-F238E27FC236}">
                    <a16:creationId xmlns:a16="http://schemas.microsoft.com/office/drawing/2014/main" id="{F94D9AD9-CE43-48F2-916B-CD2EE5798D23}"/>
                  </a:ext>
                </a:extLst>
              </p:cNvPr>
              <p:cNvSpPr/>
              <p:nvPr/>
            </p:nvSpPr>
            <p:spPr>
              <a:xfrm>
                <a:off x="3028120" y="4820024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5" name="직사각형 124">
                <a:extLst>
                  <a:ext uri="{FF2B5EF4-FFF2-40B4-BE49-F238E27FC236}">
                    <a16:creationId xmlns:a16="http://schemas.microsoft.com/office/drawing/2014/main" id="{A04103D6-979A-48D3-A3DC-6A9031434E9D}"/>
                  </a:ext>
                </a:extLst>
              </p:cNvPr>
              <p:cNvSpPr/>
              <p:nvPr/>
            </p:nvSpPr>
            <p:spPr>
              <a:xfrm>
                <a:off x="3351088" y="4820024"/>
                <a:ext cx="44777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6" name="직사각형 125">
                <a:extLst>
                  <a:ext uri="{FF2B5EF4-FFF2-40B4-BE49-F238E27FC236}">
                    <a16:creationId xmlns:a16="http://schemas.microsoft.com/office/drawing/2014/main" id="{C2F40651-CB83-4C66-945C-25AD7F473396}"/>
                  </a:ext>
                </a:extLst>
              </p:cNvPr>
              <p:cNvSpPr/>
              <p:nvPr/>
            </p:nvSpPr>
            <p:spPr>
              <a:xfrm>
                <a:off x="3732409" y="4820024"/>
                <a:ext cx="49737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33.3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7" name="직사각형 126">
                <a:extLst>
                  <a:ext uri="{FF2B5EF4-FFF2-40B4-BE49-F238E27FC236}">
                    <a16:creationId xmlns:a16="http://schemas.microsoft.com/office/drawing/2014/main" id="{82D348EF-2637-4572-946A-635D4A18B7D1}"/>
                  </a:ext>
                </a:extLst>
              </p:cNvPr>
              <p:cNvSpPr/>
              <p:nvPr/>
            </p:nvSpPr>
            <p:spPr>
              <a:xfrm>
                <a:off x="2638477" y="5071946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8" name="직사각형 127">
                <a:extLst>
                  <a:ext uri="{FF2B5EF4-FFF2-40B4-BE49-F238E27FC236}">
                    <a16:creationId xmlns:a16="http://schemas.microsoft.com/office/drawing/2014/main" id="{65EA37D8-4DD6-43E8-B091-8CB9491AD3AE}"/>
                  </a:ext>
                </a:extLst>
              </p:cNvPr>
              <p:cNvSpPr/>
              <p:nvPr/>
            </p:nvSpPr>
            <p:spPr>
              <a:xfrm>
                <a:off x="3028120" y="5071946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1784DCAA-0925-4DDC-A229-09344D6E571D}"/>
                  </a:ext>
                </a:extLst>
              </p:cNvPr>
              <p:cNvSpPr/>
              <p:nvPr/>
            </p:nvSpPr>
            <p:spPr>
              <a:xfrm>
                <a:off x="3351088" y="5071946"/>
                <a:ext cx="44777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30" name="직사각형 129">
                <a:extLst>
                  <a:ext uri="{FF2B5EF4-FFF2-40B4-BE49-F238E27FC236}">
                    <a16:creationId xmlns:a16="http://schemas.microsoft.com/office/drawing/2014/main" id="{805B0885-464F-4D5C-BDD1-577045DA0BEB}"/>
                  </a:ext>
                </a:extLst>
              </p:cNvPr>
              <p:cNvSpPr/>
              <p:nvPr/>
            </p:nvSpPr>
            <p:spPr>
              <a:xfrm>
                <a:off x="3714140" y="5071946"/>
                <a:ext cx="53391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33.3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31" name="직사각형 130">
                <a:extLst>
                  <a:ext uri="{FF2B5EF4-FFF2-40B4-BE49-F238E27FC236}">
                    <a16:creationId xmlns:a16="http://schemas.microsoft.com/office/drawing/2014/main" id="{EEF9B9CB-BFF9-494D-8C53-2B863378D336}"/>
                  </a:ext>
                </a:extLst>
              </p:cNvPr>
              <p:cNvSpPr/>
              <p:nvPr/>
            </p:nvSpPr>
            <p:spPr>
              <a:xfrm>
                <a:off x="2638477" y="5328631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CAF5F208-635F-4DC8-AB81-626B6AC7537C}"/>
                  </a:ext>
                </a:extLst>
              </p:cNvPr>
              <p:cNvSpPr/>
              <p:nvPr/>
            </p:nvSpPr>
            <p:spPr>
              <a:xfrm>
                <a:off x="3028120" y="5328631"/>
                <a:ext cx="31880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33" name="직사각형 132">
                <a:extLst>
                  <a:ext uri="{FF2B5EF4-FFF2-40B4-BE49-F238E27FC236}">
                    <a16:creationId xmlns:a16="http://schemas.microsoft.com/office/drawing/2014/main" id="{5607DF86-6FB7-4861-99C8-8FAAC8679E4A}"/>
                  </a:ext>
                </a:extLst>
              </p:cNvPr>
              <p:cNvSpPr/>
              <p:nvPr/>
            </p:nvSpPr>
            <p:spPr>
              <a:xfrm>
                <a:off x="3351088" y="5328631"/>
                <a:ext cx="44777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34" name="직사각형 133">
                <a:extLst>
                  <a:ext uri="{FF2B5EF4-FFF2-40B4-BE49-F238E27FC236}">
                    <a16:creationId xmlns:a16="http://schemas.microsoft.com/office/drawing/2014/main" id="{EFB5FBF5-1EF4-4F59-9E1E-9AC5EE411A63}"/>
                  </a:ext>
                </a:extLst>
              </p:cNvPr>
              <p:cNvSpPr/>
              <p:nvPr/>
            </p:nvSpPr>
            <p:spPr>
              <a:xfrm>
                <a:off x="3737382" y="5328631"/>
                <a:ext cx="48743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100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</p:grpSp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328D9440-CA2E-407D-AB84-D9756C3AA9F1}"/>
                </a:ext>
              </a:extLst>
            </p:cNvPr>
            <p:cNvGrpSpPr/>
            <p:nvPr/>
          </p:nvGrpSpPr>
          <p:grpSpPr>
            <a:xfrm>
              <a:off x="4950333" y="4286273"/>
              <a:ext cx="3081534" cy="1298451"/>
              <a:chOff x="1096907" y="4298199"/>
              <a:chExt cx="3081534" cy="1298451"/>
            </a:xfrm>
          </p:grpSpPr>
          <p:pic>
            <p:nvPicPr>
              <p:cNvPr id="136" name="그림 135">
                <a:extLst>
                  <a:ext uri="{FF2B5EF4-FFF2-40B4-BE49-F238E27FC236}">
                    <a16:creationId xmlns:a16="http://schemas.microsoft.com/office/drawing/2014/main" id="{37D083C2-E473-4D1F-8C09-48682B962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6907" y="4298199"/>
                <a:ext cx="3081534" cy="1298451"/>
              </a:xfrm>
              <a:prstGeom prst="rect">
                <a:avLst/>
              </a:prstGeom>
            </p:spPr>
          </p:pic>
          <p:sp>
            <p:nvSpPr>
              <p:cNvPr id="137" name="직사각형 136">
                <a:extLst>
                  <a:ext uri="{FF2B5EF4-FFF2-40B4-BE49-F238E27FC236}">
                    <a16:creationId xmlns:a16="http://schemas.microsoft.com/office/drawing/2014/main" id="{DC2B8592-D1E3-419A-83BB-B0473198DE0A}"/>
                  </a:ext>
                </a:extLst>
              </p:cNvPr>
              <p:cNvSpPr/>
              <p:nvPr/>
            </p:nvSpPr>
            <p:spPr>
              <a:xfrm>
                <a:off x="1149945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구분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8" name="직사각형 137">
                <a:extLst>
                  <a:ext uri="{FF2B5EF4-FFF2-40B4-BE49-F238E27FC236}">
                    <a16:creationId xmlns:a16="http://schemas.microsoft.com/office/drawing/2014/main" id="{A6B01BE6-01B1-4545-A144-9EF76D2BCA2E}"/>
                  </a:ext>
                </a:extLst>
              </p:cNvPr>
              <p:cNvSpPr/>
              <p:nvPr/>
            </p:nvSpPr>
            <p:spPr>
              <a:xfrm>
                <a:off x="1751159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여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8BEB8DE1-D8EB-4508-8AC9-5934B287F5E6}"/>
                  </a:ext>
                </a:extLst>
              </p:cNvPr>
              <p:cNvSpPr/>
              <p:nvPr/>
            </p:nvSpPr>
            <p:spPr>
              <a:xfrm>
                <a:off x="2376293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남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DD675E1B-8C06-4109-BAA9-102F0999702A}"/>
                  </a:ext>
                </a:extLst>
              </p:cNvPr>
              <p:cNvSpPr/>
              <p:nvPr/>
            </p:nvSpPr>
            <p:spPr>
              <a:xfrm>
                <a:off x="3001427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전체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64813019-4F3A-4DF4-A120-2BA719A902BA}"/>
                  </a:ext>
                </a:extLst>
              </p:cNvPr>
              <p:cNvSpPr/>
              <p:nvPr/>
            </p:nvSpPr>
            <p:spPr>
              <a:xfrm>
                <a:off x="3626561" y="4307197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%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58E127C8-DB3C-40F9-9637-46B46F737A0D}"/>
                  </a:ext>
                </a:extLst>
              </p:cNvPr>
              <p:cNvSpPr/>
              <p:nvPr/>
            </p:nvSpPr>
            <p:spPr>
              <a:xfrm>
                <a:off x="1149945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그렇다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CC60870C-39B5-42CC-A9F0-5BA2E68217DA}"/>
                  </a:ext>
                </a:extLst>
              </p:cNvPr>
              <p:cNvSpPr/>
              <p:nvPr/>
            </p:nvSpPr>
            <p:spPr>
              <a:xfrm>
                <a:off x="1751159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1C73C657-5ED9-447B-9DC0-DE0218B81DA9}"/>
                  </a:ext>
                </a:extLst>
              </p:cNvPr>
              <p:cNvSpPr/>
              <p:nvPr/>
            </p:nvSpPr>
            <p:spPr>
              <a:xfrm>
                <a:off x="2376293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48A30CAD-55D6-4245-9E6F-13F27A07E7D4}"/>
                  </a:ext>
                </a:extLst>
              </p:cNvPr>
              <p:cNvSpPr/>
              <p:nvPr/>
            </p:nvSpPr>
            <p:spPr>
              <a:xfrm>
                <a:off x="3001427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51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B0BFFBED-C270-429B-9538-DE8475C4DDC3}"/>
                  </a:ext>
                </a:extLst>
              </p:cNvPr>
              <p:cNvSpPr/>
              <p:nvPr/>
            </p:nvSpPr>
            <p:spPr>
              <a:xfrm>
                <a:off x="3626561" y="4569389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10.4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CA492688-FE01-444D-8C91-40197C99D873}"/>
                  </a:ext>
                </a:extLst>
              </p:cNvPr>
              <p:cNvSpPr/>
              <p:nvPr/>
            </p:nvSpPr>
            <p:spPr>
              <a:xfrm>
                <a:off x="1149945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아니다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8" name="직사각형 147">
                <a:extLst>
                  <a:ext uri="{FF2B5EF4-FFF2-40B4-BE49-F238E27FC236}">
                    <a16:creationId xmlns:a16="http://schemas.microsoft.com/office/drawing/2014/main" id="{115A4B89-A061-43EB-993D-78624A621FD1}"/>
                  </a:ext>
                </a:extLst>
              </p:cNvPr>
              <p:cNvSpPr/>
              <p:nvPr/>
            </p:nvSpPr>
            <p:spPr>
              <a:xfrm>
                <a:off x="1751159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215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49" name="직사각형 148">
                <a:extLst>
                  <a:ext uri="{FF2B5EF4-FFF2-40B4-BE49-F238E27FC236}">
                    <a16:creationId xmlns:a16="http://schemas.microsoft.com/office/drawing/2014/main" id="{0B6B960A-476E-48AC-AC8E-8DF2CB0CF723}"/>
                  </a:ext>
                </a:extLst>
              </p:cNvPr>
              <p:cNvSpPr/>
              <p:nvPr/>
            </p:nvSpPr>
            <p:spPr>
              <a:xfrm>
                <a:off x="2376293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215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0" name="직사각형 149">
                <a:extLst>
                  <a:ext uri="{FF2B5EF4-FFF2-40B4-BE49-F238E27FC236}">
                    <a16:creationId xmlns:a16="http://schemas.microsoft.com/office/drawing/2014/main" id="{FAC6513B-1648-40C0-B652-E7A290B117C6}"/>
                  </a:ext>
                </a:extLst>
              </p:cNvPr>
              <p:cNvSpPr/>
              <p:nvPr/>
            </p:nvSpPr>
            <p:spPr>
              <a:xfrm>
                <a:off x="3001427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430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1" name="직사각형 150">
                <a:extLst>
                  <a:ext uri="{FF2B5EF4-FFF2-40B4-BE49-F238E27FC236}">
                    <a16:creationId xmlns:a16="http://schemas.microsoft.com/office/drawing/2014/main" id="{44C30C26-7920-4B51-A1F3-6FC9323A5977}"/>
                  </a:ext>
                </a:extLst>
              </p:cNvPr>
              <p:cNvSpPr/>
              <p:nvPr/>
            </p:nvSpPr>
            <p:spPr>
              <a:xfrm>
                <a:off x="3626561" y="4824322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87.9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2" name="직사각형 151">
                <a:extLst>
                  <a:ext uri="{FF2B5EF4-FFF2-40B4-BE49-F238E27FC236}">
                    <a16:creationId xmlns:a16="http://schemas.microsoft.com/office/drawing/2014/main" id="{D05B084A-BE1D-4272-9186-6D6872C12BBA}"/>
                  </a:ext>
                </a:extLst>
              </p:cNvPr>
              <p:cNvSpPr/>
              <p:nvPr/>
            </p:nvSpPr>
            <p:spPr>
              <a:xfrm>
                <a:off x="1149945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무응답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3" name="직사각형 152">
                <a:extLst>
                  <a:ext uri="{FF2B5EF4-FFF2-40B4-BE49-F238E27FC236}">
                    <a16:creationId xmlns:a16="http://schemas.microsoft.com/office/drawing/2014/main" id="{C7F129B4-190B-422D-9310-F412DE6BEC39}"/>
                  </a:ext>
                </a:extLst>
              </p:cNvPr>
              <p:cNvSpPr/>
              <p:nvPr/>
            </p:nvSpPr>
            <p:spPr>
              <a:xfrm>
                <a:off x="1751159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4" name="직사각형 153">
                <a:extLst>
                  <a:ext uri="{FF2B5EF4-FFF2-40B4-BE49-F238E27FC236}">
                    <a16:creationId xmlns:a16="http://schemas.microsoft.com/office/drawing/2014/main" id="{C4DF5C55-77EF-451C-8801-21FC7E6705F7}"/>
                  </a:ext>
                </a:extLst>
              </p:cNvPr>
              <p:cNvSpPr/>
              <p:nvPr/>
            </p:nvSpPr>
            <p:spPr>
              <a:xfrm>
                <a:off x="2376293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7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5" name="직사각형 154">
                <a:extLst>
                  <a:ext uri="{FF2B5EF4-FFF2-40B4-BE49-F238E27FC236}">
                    <a16:creationId xmlns:a16="http://schemas.microsoft.com/office/drawing/2014/main" id="{F24DDAA9-1993-4F33-AAAB-19BF55787C15}"/>
                  </a:ext>
                </a:extLst>
              </p:cNvPr>
              <p:cNvSpPr/>
              <p:nvPr/>
            </p:nvSpPr>
            <p:spPr>
              <a:xfrm>
                <a:off x="3001427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8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6" name="직사각형 155">
                <a:extLst>
                  <a:ext uri="{FF2B5EF4-FFF2-40B4-BE49-F238E27FC236}">
                    <a16:creationId xmlns:a16="http://schemas.microsoft.com/office/drawing/2014/main" id="{DFC8199B-CB54-419E-8A10-56A588A2C3B2}"/>
                  </a:ext>
                </a:extLst>
              </p:cNvPr>
              <p:cNvSpPr/>
              <p:nvPr/>
            </p:nvSpPr>
            <p:spPr>
              <a:xfrm>
                <a:off x="3626561" y="5088780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1.7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7" name="직사각형 156">
                <a:extLst>
                  <a:ext uri="{FF2B5EF4-FFF2-40B4-BE49-F238E27FC236}">
                    <a16:creationId xmlns:a16="http://schemas.microsoft.com/office/drawing/2014/main" id="{7507C6DB-A7DF-4FAF-B160-489BB150E4AD}"/>
                  </a:ext>
                </a:extLst>
              </p:cNvPr>
              <p:cNvSpPr/>
              <p:nvPr/>
            </p:nvSpPr>
            <p:spPr>
              <a:xfrm>
                <a:off x="1149945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합계</a:t>
                </a:r>
                <a:endPara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8" name="직사각형 157">
                <a:extLst>
                  <a:ext uri="{FF2B5EF4-FFF2-40B4-BE49-F238E27FC236}">
                    <a16:creationId xmlns:a16="http://schemas.microsoft.com/office/drawing/2014/main" id="{41302F9C-AEA2-4DC2-9F9B-81EF32D0CBDD}"/>
                  </a:ext>
                </a:extLst>
              </p:cNvPr>
              <p:cNvSpPr/>
              <p:nvPr/>
            </p:nvSpPr>
            <p:spPr>
              <a:xfrm>
                <a:off x="1751159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247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59" name="직사각형 158">
                <a:extLst>
                  <a:ext uri="{FF2B5EF4-FFF2-40B4-BE49-F238E27FC236}">
                    <a16:creationId xmlns:a16="http://schemas.microsoft.com/office/drawing/2014/main" id="{B21CA71C-BF78-434B-A055-067D8719A683}"/>
                  </a:ext>
                </a:extLst>
              </p:cNvPr>
              <p:cNvSpPr/>
              <p:nvPr/>
            </p:nvSpPr>
            <p:spPr>
              <a:xfrm>
                <a:off x="2376293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242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60" name="직사각형 159">
                <a:extLst>
                  <a:ext uri="{FF2B5EF4-FFF2-40B4-BE49-F238E27FC236}">
                    <a16:creationId xmlns:a16="http://schemas.microsoft.com/office/drawing/2014/main" id="{6F3D6380-859C-4B20-9359-675A352A0137}"/>
                  </a:ext>
                </a:extLst>
              </p:cNvPr>
              <p:cNvSpPr/>
              <p:nvPr/>
            </p:nvSpPr>
            <p:spPr>
              <a:xfrm>
                <a:off x="3001427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489</a:t>
                </a:r>
                <a:endParaRPr lang="ko-KR" altLang="en-US" sz="10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161" name="직사각형 160">
                <a:extLst>
                  <a:ext uri="{FF2B5EF4-FFF2-40B4-BE49-F238E27FC236}">
                    <a16:creationId xmlns:a16="http://schemas.microsoft.com/office/drawing/2014/main" id="{5253C5FE-DF1A-410D-9CE3-AD9345D0B909}"/>
                  </a:ext>
                </a:extLst>
              </p:cNvPr>
              <p:cNvSpPr/>
              <p:nvPr/>
            </p:nvSpPr>
            <p:spPr>
              <a:xfrm>
                <a:off x="3626561" y="5343713"/>
                <a:ext cx="53202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100</a:t>
                </a:r>
              </a:p>
            </p:txBody>
          </p:sp>
        </p:grpSp>
      </p:grp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F8675DAD-DBAD-4C6F-BC4C-80411C7DDAD9}"/>
              </a:ext>
            </a:extLst>
          </p:cNvPr>
          <p:cNvSpPr/>
          <p:nvPr/>
        </p:nvSpPr>
        <p:spPr>
          <a:xfrm>
            <a:off x="4952247" y="6017574"/>
            <a:ext cx="366141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아동</a:t>
            </a:r>
            <a:r>
              <a:rPr lang="ko-KR" altLang="en-US" sz="900" dirty="0" err="1">
                <a:solidFill>
                  <a:srgbClr val="000000"/>
                </a:solidFill>
                <a:latin typeface="Calibri" panose="020F0502020204030204" pitchFamily="34" charset="0"/>
                <a:ea typeface="나눔바른고딕OTF Light" panose="02000303000000000000" pitchFamily="50" charset="-127"/>
                <a:cs typeface="Calibri" panose="020F0502020204030204" pitchFamily="34" charset="0"/>
              </a:rPr>
              <a:t>∙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성범죄 속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그루밍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어떻게 볼 것인가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탁틴내일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563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BCF6-C6C5-4A64-BF2F-A2137ED4C425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?(2)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074EC-2148-47F6-AFDE-FD40F6780199}"/>
              </a:ext>
            </a:extLst>
          </p:cNvPr>
          <p:cNvSpPr txBox="1"/>
          <p:nvPr/>
        </p:nvSpPr>
        <p:spPr>
          <a:xfrm>
            <a:off x="1700861" y="1083368"/>
            <a:ext cx="5742277" cy="72263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설문조사 결과를 살펴보면 디지털 미디어 환경에서는</a:t>
            </a:r>
          </a:p>
          <a:p>
            <a:pPr algn="ctr">
              <a:lnSpc>
                <a:spcPts val="2500"/>
              </a:lnSpc>
            </a:pPr>
            <a:r>
              <a: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개인정보 유출로 인해 다음과 같은 일들이 일어나기도 합니다</a:t>
            </a:r>
            <a:r>
              <a: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B91A671-8274-4082-8915-FE8CE0D4D6F8}"/>
              </a:ext>
            </a:extLst>
          </p:cNvPr>
          <p:cNvSpPr/>
          <p:nvPr/>
        </p:nvSpPr>
        <p:spPr>
          <a:xfrm>
            <a:off x="2286000" y="2010932"/>
            <a:ext cx="4572000" cy="4251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다음과 같은 일들이 무엇일까요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B17BA075-F56C-46AC-A9B1-40ADCAB54399}"/>
              </a:ext>
            </a:extLst>
          </p:cNvPr>
          <p:cNvGrpSpPr/>
          <p:nvPr/>
        </p:nvGrpSpPr>
        <p:grpSpPr>
          <a:xfrm>
            <a:off x="793147" y="2624565"/>
            <a:ext cx="7557707" cy="2222888"/>
            <a:chOff x="793147" y="2624565"/>
            <a:chExt cx="7557707" cy="222288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6A0D9D52-2BFC-44E6-9C1B-4F4BDD45D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4311" y="2624565"/>
              <a:ext cx="3526543" cy="1091186"/>
            </a:xfrm>
            <a:prstGeom prst="rect">
              <a:avLst/>
            </a:prstGeom>
          </p:spPr>
        </p:pic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BA5C08FF-BC8E-484F-892A-DCE96205A987}"/>
                </a:ext>
              </a:extLst>
            </p:cNvPr>
            <p:cNvGrpSpPr/>
            <p:nvPr/>
          </p:nvGrpSpPr>
          <p:grpSpPr>
            <a:xfrm>
              <a:off x="793147" y="2681021"/>
              <a:ext cx="7557707" cy="2166432"/>
              <a:chOff x="742324" y="2909315"/>
              <a:chExt cx="7557707" cy="2166432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EE25C8CC-F3E8-4BD5-957B-FD10344D3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134" y="2909315"/>
                <a:ext cx="3532639" cy="1039370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A7A245A9-094D-464C-8D35-8E3612D66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324" y="4069905"/>
                <a:ext cx="3675895" cy="1005842"/>
              </a:xfrm>
              <a:prstGeom prst="rect">
                <a:avLst/>
              </a:prstGeom>
            </p:spPr>
          </p:pic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358D610C-2A0B-4497-A294-DD8128295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3384" y="4033329"/>
                <a:ext cx="3596647" cy="1042418"/>
              </a:xfrm>
              <a:prstGeom prst="rect">
                <a:avLst/>
              </a:prstGeom>
            </p:spPr>
          </p:pic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AF375D96-2F81-48FF-AC68-1892F60843E1}"/>
                  </a:ext>
                </a:extLst>
              </p:cNvPr>
              <p:cNvSpPr/>
              <p:nvPr/>
            </p:nvSpPr>
            <p:spPr>
              <a:xfrm>
                <a:off x="1965920" y="3142047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모르는 사람이 성과 관련된</a:t>
                </a:r>
                <a:b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</a:br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메시지와 사진을 보냈다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. 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EE1054D4-7D32-427C-85C7-407564D16C2E}"/>
                  </a:ext>
                </a:extLst>
              </p:cNvPr>
              <p:cNvSpPr/>
              <p:nvPr/>
            </p:nvSpPr>
            <p:spPr>
              <a:xfrm>
                <a:off x="5829034" y="3142047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신체 사진과 동영상을</a:t>
                </a:r>
              </a:p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찍어 보내라고 한다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.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57982B4C-CD77-4DDC-95ED-5D84E428FBC8}"/>
                  </a:ext>
                </a:extLst>
              </p:cNvPr>
              <p:cNvSpPr/>
              <p:nvPr/>
            </p:nvSpPr>
            <p:spPr>
              <a:xfrm>
                <a:off x="1965920" y="4309620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누군가 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SNS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에 나에 대한</a:t>
                </a:r>
              </a:p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성과 관련된 내용을 올렸다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.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21B69490-6609-4E53-A5B4-CEB56FAE7884}"/>
                  </a:ext>
                </a:extLst>
              </p:cNvPr>
              <p:cNvSpPr/>
              <p:nvPr/>
            </p:nvSpPr>
            <p:spPr>
              <a:xfrm>
                <a:off x="5829034" y="4309620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내 사진을 연예인 사진과</a:t>
                </a:r>
              </a:p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합성하여 다른 곳에 올렸다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.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8BB9076A-4B4B-450B-9C82-33548D5DFB73}"/>
              </a:ext>
            </a:extLst>
          </p:cNvPr>
          <p:cNvSpPr/>
          <p:nvPr/>
        </p:nvSpPr>
        <p:spPr>
          <a:xfrm>
            <a:off x="2286000" y="5682053"/>
            <a:ext cx="4572000" cy="4558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3200" b="1" dirty="0">
                <a:solidFill>
                  <a:srgbClr val="FA65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5F807A88-E595-40DF-A8BD-583E6BD4B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67" y="5017864"/>
            <a:ext cx="512065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591326" y="2527417"/>
              <a:ext cx="3961342" cy="14465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예방할 수 있어요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61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684EA-B5B3-45CA-BEBE-DF8039DE80A7}"/>
              </a:ext>
            </a:extLst>
          </p:cNvPr>
          <p:cNvSpPr txBox="1"/>
          <p:nvPr/>
        </p:nvSpPr>
        <p:spPr>
          <a:xfrm>
            <a:off x="2117589" y="388921"/>
            <a:ext cx="296267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예방할 수 있어요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2154DCA-1CF7-498C-AA9E-79363A25866D}"/>
              </a:ext>
            </a:extLst>
          </p:cNvPr>
          <p:cNvGrpSpPr/>
          <p:nvPr/>
        </p:nvGrpSpPr>
        <p:grpSpPr>
          <a:xfrm>
            <a:off x="1067185" y="1021137"/>
            <a:ext cx="6979934" cy="4917326"/>
            <a:chOff x="1072265" y="970337"/>
            <a:chExt cx="6979934" cy="491732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15F57C5-A38F-47B2-9593-CF304D88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265" y="970337"/>
              <a:ext cx="6979934" cy="49173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1498460" y="1550786"/>
              <a:ext cx="6117380" cy="58800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성폭력을                 예방하려면</a:t>
              </a:r>
              <a:r>
                <a:rPr lang="en-US" altLang="ko-KR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99A7534-2AE3-4CE0-9B91-D3C562554E27}"/>
                </a:ext>
              </a:extLst>
            </p:cNvPr>
            <p:cNvSpPr/>
            <p:nvPr/>
          </p:nvSpPr>
          <p:spPr>
            <a:xfrm>
              <a:off x="1410610" y="2782830"/>
              <a:ext cx="6295292" cy="252953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52000" indent="-252000">
                <a:lnSpc>
                  <a:spcPts val="26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디지털 사회에서는 의도하지 않아도 다른 사람에게 피해를 줄 수</a:t>
              </a:r>
              <a:b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있다는 것을 기억해요</a:t>
              </a:r>
              <a:endParaRPr lang="en-US" altLang="ko-KR" sz="17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52000" indent="-252000">
                <a:lnSpc>
                  <a:spcPts val="26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디지털 미디어를 이용하며 불편한 상황이 생기면 참지 않고 중단시켜요</a:t>
              </a:r>
            </a:p>
            <a:p>
              <a:pPr>
                <a:lnSpc>
                  <a:spcPts val="26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다른 사람의 동의 없는 사진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영상을 공유하지 않아요</a:t>
              </a:r>
            </a:p>
            <a:p>
              <a:pPr>
                <a:lnSpc>
                  <a:spcPts val="26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내 마음에 드는 사진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영상이 만들어진 것일 수 있다는 것을 이해해요</a:t>
              </a:r>
            </a:p>
            <a:p>
              <a:pPr>
                <a:lnSpc>
                  <a:spcPts val="26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내 개인정보와 다른 사람의 개인정보를 보호해요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55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>
            <a:extLst>
              <a:ext uri="{FF2B5EF4-FFF2-40B4-BE49-F238E27FC236}">
                <a16:creationId xmlns:a16="http://schemas.microsoft.com/office/drawing/2014/main" id="{2571E059-4DE7-4107-BB29-15D3AFEAA138}"/>
              </a:ext>
            </a:extLst>
          </p:cNvPr>
          <p:cNvGrpSpPr/>
          <p:nvPr/>
        </p:nvGrpSpPr>
        <p:grpSpPr>
          <a:xfrm>
            <a:off x="651349" y="3755485"/>
            <a:ext cx="7058668" cy="1008890"/>
            <a:chOff x="651349" y="3007989"/>
            <a:chExt cx="7058668" cy="1008890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F29B2090-3C3D-4993-BEA4-7A6900D4C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167" y="3194375"/>
              <a:ext cx="4050800" cy="676657"/>
            </a:xfrm>
            <a:prstGeom prst="rect">
              <a:avLst/>
            </a:prstGeom>
          </p:spPr>
        </p:pic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F118359-80AD-44C1-8D16-7945A55A0672}"/>
                </a:ext>
              </a:extLst>
            </p:cNvPr>
            <p:cNvGrpSpPr/>
            <p:nvPr/>
          </p:nvGrpSpPr>
          <p:grpSpPr>
            <a:xfrm>
              <a:off x="651349" y="3007989"/>
              <a:ext cx="7058668" cy="1008890"/>
              <a:chOff x="877678" y="3347931"/>
              <a:chExt cx="7058668" cy="100889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C8CB85C8-81E3-418C-8E28-CEA49595FC83}"/>
                  </a:ext>
                </a:extLst>
              </p:cNvPr>
              <p:cNvGrpSpPr/>
              <p:nvPr/>
            </p:nvGrpSpPr>
            <p:grpSpPr>
              <a:xfrm>
                <a:off x="877678" y="3347931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91A3026B-7CDE-4A79-823A-1D69080B81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30B8F6-2B01-4F7A-97B3-5F3267B06301}"/>
                    </a:ext>
                  </a:extLst>
                </p:cNvPr>
                <p:cNvSpPr txBox="1"/>
                <p:nvPr/>
              </p:nvSpPr>
              <p:spPr>
                <a:xfrm>
                  <a:off x="1070008" y="1974333"/>
                  <a:ext cx="780983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활동 </a:t>
                  </a:r>
                  <a: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</a:t>
                  </a:r>
                  <a:endPara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2992414" y="3667710"/>
                <a:ext cx="4943932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어떤 일이 생길까요</a:t>
                </a:r>
                <a:r>
                  <a:rPr lang="en-US" altLang="ko-KR" dirty="0"/>
                  <a:t>?(2)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2F19A05B-AC61-4FE3-BAAC-9AAD2579AE7A}"/>
              </a:ext>
            </a:extLst>
          </p:cNvPr>
          <p:cNvGrpSpPr/>
          <p:nvPr/>
        </p:nvGrpSpPr>
        <p:grpSpPr>
          <a:xfrm>
            <a:off x="3312516" y="4917480"/>
            <a:ext cx="5290992" cy="1008890"/>
            <a:chOff x="3312516" y="3854892"/>
            <a:chExt cx="5290992" cy="1008890"/>
          </a:xfrm>
        </p:grpSpPr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7B510933-1366-4614-A3F5-6A3B4FB04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516" y="4016877"/>
              <a:ext cx="4050800" cy="676657"/>
            </a:xfrm>
            <a:prstGeom prst="rect">
              <a:avLst/>
            </a:prstGeom>
          </p:spPr>
        </p:pic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F9E15B65-7DA0-4925-B520-75E1FC531E23}"/>
                </a:ext>
              </a:extLst>
            </p:cNvPr>
            <p:cNvGrpSpPr/>
            <p:nvPr/>
          </p:nvGrpSpPr>
          <p:grpSpPr>
            <a:xfrm>
              <a:off x="3362247" y="3854892"/>
              <a:ext cx="5241261" cy="1008890"/>
              <a:chOff x="3262660" y="4271644"/>
              <a:chExt cx="5241261" cy="100889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55132B-D138-4548-BD7D-3954B592EC36}"/>
                  </a:ext>
                </a:extLst>
              </p:cNvPr>
              <p:cNvSpPr txBox="1"/>
              <p:nvPr/>
            </p:nvSpPr>
            <p:spPr>
              <a:xfrm>
                <a:off x="3262660" y="4591421"/>
                <a:ext cx="3951338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/>
                  <a:t>디지털 성폭력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예방할 수 있어요</a:t>
                </a:r>
              </a:p>
            </p:txBody>
          </p:sp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B7205288-2A94-488F-9703-361629202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4271644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9826D6-822C-4BB7-BEE1-597FD1F75FCF}"/>
                  </a:ext>
                </a:extLst>
              </p:cNvPr>
              <p:cNvSpPr txBox="1"/>
              <p:nvPr/>
            </p:nvSpPr>
            <p:spPr>
              <a:xfrm>
                <a:off x="7600890" y="4452924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마무리</a:t>
                </a: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D569FF2-CC1D-4B9D-84BE-2DB0631C81C8}"/>
              </a:ext>
            </a:extLst>
          </p:cNvPr>
          <p:cNvGrpSpPr/>
          <p:nvPr/>
        </p:nvGrpSpPr>
        <p:grpSpPr>
          <a:xfrm>
            <a:off x="651349" y="1431493"/>
            <a:ext cx="5803779" cy="1008890"/>
            <a:chOff x="877678" y="1500505"/>
            <a:chExt cx="5803779" cy="100889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27200B9-AB70-4C1C-BDFE-F5498071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1683085"/>
              <a:ext cx="4050800" cy="676657"/>
            </a:xfrm>
            <a:prstGeom prst="rect">
              <a:avLst/>
            </a:prstGeom>
          </p:spPr>
        </p:pic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F9D9E93-9029-479A-B974-60597D1D5E2C}"/>
                </a:ext>
              </a:extLst>
            </p:cNvPr>
            <p:cNvGrpSpPr/>
            <p:nvPr/>
          </p:nvGrpSpPr>
          <p:grpSpPr>
            <a:xfrm>
              <a:off x="877678" y="1500505"/>
              <a:ext cx="5803779" cy="1008890"/>
              <a:chOff x="877678" y="1500505"/>
              <a:chExt cx="5803779" cy="1008890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0F1F9467-9DF8-4B2E-9E13-5CFDF5EBC54A}"/>
                  </a:ext>
                </a:extLst>
              </p:cNvPr>
              <p:cNvGrpSpPr/>
              <p:nvPr/>
            </p:nvGrpSpPr>
            <p:grpSpPr>
              <a:xfrm>
                <a:off x="877678" y="1500505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B6E8E42D-87C3-48CE-9F75-51C00072C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4F5F97B-EC40-4A33-8006-C6BD6E164C7A}"/>
                    </a:ext>
                  </a:extLst>
                </p:cNvPr>
                <p:cNvSpPr txBox="1"/>
                <p:nvPr/>
              </p:nvSpPr>
              <p:spPr>
                <a:xfrm>
                  <a:off x="1162983" y="1835834"/>
                  <a:ext cx="595035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수업</a:t>
                  </a:r>
                  <a:br>
                    <a:rPr lang="en-US" altLang="ko-KR" b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b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열기</a:t>
                  </a:r>
                  <a:endPara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93D6DE-DEED-4AA2-9A95-E457F9656D3A}"/>
                  </a:ext>
                </a:extLst>
              </p:cNvPr>
              <p:cNvSpPr txBox="1"/>
              <p:nvPr/>
            </p:nvSpPr>
            <p:spPr>
              <a:xfrm>
                <a:off x="1761029" y="1812590"/>
                <a:ext cx="4920428" cy="38472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sz="19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좋아하는 </a:t>
                </a:r>
                <a:r>
                  <a:rPr lang="ko-KR" altLang="en-US" sz="190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앱이 있나요</a:t>
                </a:r>
                <a:r>
                  <a:rPr lang="en-US" altLang="ko-KR" sz="19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0C6F15D7-C1D3-4EA0-B039-FF71AF51B498}"/>
              </a:ext>
            </a:extLst>
          </p:cNvPr>
          <p:cNvGrpSpPr/>
          <p:nvPr/>
        </p:nvGrpSpPr>
        <p:grpSpPr>
          <a:xfrm>
            <a:off x="3312516" y="2593489"/>
            <a:ext cx="5290992" cy="1008890"/>
            <a:chOff x="3212929" y="2424218"/>
            <a:chExt cx="5290992" cy="100889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BD86827-E9B1-4E8C-960D-F1324A83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29" y="2590334"/>
              <a:ext cx="4050800" cy="676657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5EA5CF0-D4C1-46F0-8D28-14FCCC8ADEC7}"/>
                </a:ext>
              </a:extLst>
            </p:cNvPr>
            <p:cNvGrpSpPr/>
            <p:nvPr/>
          </p:nvGrpSpPr>
          <p:grpSpPr>
            <a:xfrm>
              <a:off x="3440001" y="2424218"/>
              <a:ext cx="5063920" cy="1008890"/>
              <a:chOff x="3440001" y="2424218"/>
              <a:chExt cx="5063920" cy="1008890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0871E8D-D2CB-497D-9E23-81A2F6B4D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424218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F266BC-7E6E-424E-AAE7-A32831E4ADC8}"/>
                  </a:ext>
                </a:extLst>
              </p:cNvPr>
              <p:cNvSpPr txBox="1"/>
              <p:nvPr/>
            </p:nvSpPr>
            <p:spPr>
              <a:xfrm>
                <a:off x="7610509" y="2743997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05A0E-A027-4DF1-B5BB-1447AA1FF489}"/>
                  </a:ext>
                </a:extLst>
              </p:cNvPr>
              <p:cNvSpPr txBox="1"/>
              <p:nvPr/>
            </p:nvSpPr>
            <p:spPr>
              <a:xfrm>
                <a:off x="3440001" y="2734345"/>
                <a:ext cx="359665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/>
                  <a:t>어떤 일이 생길까요</a:t>
                </a:r>
                <a:r>
                  <a:rPr lang="en-US" altLang="ko-KR" dirty="0"/>
                  <a:t>?(1)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530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내 몸의 주인은 나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343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죽음을 부르는 장난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E8FF6-8E7D-479D-971A-5AAD7EAEEB5C}"/>
              </a:ext>
            </a:extLst>
          </p:cNvPr>
          <p:cNvSpPr txBox="1"/>
          <p:nvPr/>
        </p:nvSpPr>
        <p:spPr>
          <a:xfrm>
            <a:off x="552089" y="2210566"/>
            <a:ext cx="6684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당신은 가해자입니까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피해자입니까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en-US" altLang="ko-KR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EBSDocumentary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A6E54-3F3A-4994-AE3C-4C050BB003D2}"/>
              </a:ext>
            </a:extLst>
          </p:cNvPr>
          <p:cNvSpPr txBox="1"/>
          <p:nvPr/>
        </p:nvSpPr>
        <p:spPr>
          <a:xfrm>
            <a:off x="7497376" y="643740"/>
            <a:ext cx="1217000" cy="304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4229D2F-F108-4DCA-A702-0D125E80A057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BBAB73B-5DE2-4997-A2AD-F38D1DC3A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C34AAEA-B653-4EC8-B397-651AEF00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DF8D77-AE8B-4C3D-B80F-A7FF4E2E4C57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E3190569-C76C-43BC-AFD8-0FB90D51BF48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90357ACC-BC95-4D8B-848A-9B8D9D5EB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384539-8B92-46AE-AFBC-E4EDCCE06E59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25181090-75E3-47C4-A996-A62F85F68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393E28-097A-424E-872B-25CF427258BD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23" name="직사각형 22">
              <a:hlinkClick r:id="rId7"/>
              <a:extLst>
                <a:ext uri="{FF2B5EF4-FFF2-40B4-BE49-F238E27FC236}">
                  <a16:creationId xmlns:a16="http://schemas.microsoft.com/office/drawing/2014/main" id="{C1C8D049-DD2D-44C0-8413-75820D490FB4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5844860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2465795"/>
            <a:ext cx="6032421" cy="2674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상대가 처한 상황을 이해하고 공감하며 듣는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생활 속에서 인권 보장이 필요한 사례를 탐구하여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인권의 중요성을 인식하고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 보호를 실천하는 태도를 기른다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공간에서 발생하는 여러 문제에 대한 도덕적 민감성을 기르며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공간에서 지켜야 할 예절과 법을 알고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습관화한다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인권의 의미와 인권을 존중하는 삶의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 존중의 방법을 익힌다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05-05]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중독 예방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개인정보 보호 및 지식 재산 보호의 의미를 알고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생활 속에서 실천한다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8780CC5-D233-412D-A64F-99C1915FC7B1}"/>
              </a:ext>
            </a:extLst>
          </p:cNvPr>
          <p:cNvGrpSpPr/>
          <p:nvPr/>
        </p:nvGrpSpPr>
        <p:grpSpPr>
          <a:xfrm>
            <a:off x="555515" y="2445782"/>
            <a:ext cx="1027178" cy="798578"/>
            <a:chOff x="555515" y="3217882"/>
            <a:chExt cx="1027178" cy="79857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6FC4EE5-5D67-41BA-9B83-9D098391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5" y="3217882"/>
              <a:ext cx="1027178" cy="798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82EEA7-2EEC-46B4-B472-6774CB8A3C6A}"/>
                </a:ext>
              </a:extLst>
            </p:cNvPr>
            <p:cNvSpPr txBox="1"/>
            <p:nvPr/>
          </p:nvSpPr>
          <p:spPr>
            <a:xfrm>
              <a:off x="678612" y="3290567"/>
              <a:ext cx="780983" cy="4924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98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2836587" y="2496638"/>
              <a:ext cx="3470822" cy="150810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좋아하는 앱이</a:t>
              </a:r>
            </a:p>
            <a:p>
              <a:pPr algn="ctr"/>
              <a:r>
                <a:rPr lang="ko-KR" altLang="en-US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있나요</a:t>
              </a:r>
              <a:r>
                <a:rPr lang="en-US" altLang="ko-KR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22D163D-E9A0-4558-8302-7E4DFA5234CD}"/>
              </a:ext>
            </a:extLst>
          </p:cNvPr>
          <p:cNvGrpSpPr/>
          <p:nvPr/>
        </p:nvGrpSpPr>
        <p:grpSpPr>
          <a:xfrm>
            <a:off x="1194813" y="1913739"/>
            <a:ext cx="6723898" cy="1874524"/>
            <a:chOff x="1194813" y="2491738"/>
            <a:chExt cx="6723898" cy="187452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29213FE7-7AD0-41EE-9BB5-6DEFB3AE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813" y="2743198"/>
              <a:ext cx="1371603" cy="137160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1C2A70D-4422-499C-A1CD-ABC6AAAB1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656" y="2598418"/>
              <a:ext cx="1594107" cy="166116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11CB2311-3AD7-487D-948B-1EB9F4A88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3" y="2743198"/>
              <a:ext cx="1380747" cy="1371603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B4A78D5-0B71-4D60-A807-8FB352DDC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989" y="2491738"/>
              <a:ext cx="1188722" cy="1874524"/>
            </a:xfrm>
            <a:prstGeom prst="rect">
              <a:avLst/>
            </a:prstGeom>
          </p:spPr>
        </p:pic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8046C49-6AE2-4E82-A863-E4315B07AC7B}"/>
              </a:ext>
            </a:extLst>
          </p:cNvPr>
          <p:cNvSpPr/>
          <p:nvPr/>
        </p:nvSpPr>
        <p:spPr>
          <a:xfrm>
            <a:off x="1053252" y="4184000"/>
            <a:ext cx="7037503" cy="1198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여러분이 좋아하거나 자주 사용하는 앱은 무엇인가요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b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자주 사용하는 앱의 인기 비결은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38956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앱이 있나요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5CDBEA9-1DF7-4CF0-9F94-77EA77323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028" y="1727259"/>
            <a:ext cx="7112109" cy="46290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B480A4-E69D-42C0-B789-5F698D902F84}"/>
              </a:ext>
            </a:extLst>
          </p:cNvPr>
          <p:cNvSpPr txBox="1"/>
          <p:nvPr/>
        </p:nvSpPr>
        <p:spPr>
          <a:xfrm>
            <a:off x="1638151" y="1870468"/>
            <a:ext cx="2347117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사회에서</a:t>
            </a:r>
          </a:p>
          <a:p>
            <a:pPr>
              <a:lnSpc>
                <a:spcPts val="32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우리는 모두</a:t>
            </a:r>
          </a:p>
          <a:p>
            <a:pPr>
              <a:lnSpc>
                <a:spcPts val="32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연결되어 있어요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2A130-3FA2-46F4-A4E9-254386AD74AF}"/>
              </a:ext>
            </a:extLst>
          </p:cNvPr>
          <p:cNvSpPr txBox="1"/>
          <p:nvPr/>
        </p:nvSpPr>
        <p:spPr>
          <a:xfrm>
            <a:off x="4830023" y="1804217"/>
            <a:ext cx="3125884" cy="145593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ts val="2500"/>
              </a:lnSpc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</a:t>
            </a:r>
            <a:r>
              <a:rPr lang="en-US" altLang="ko-KR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5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</a:t>
            </a:r>
            <a:r>
              <a:rPr lang="en-US" altLang="ko-KR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지속성과 같은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특성으로 인해</a:t>
            </a:r>
          </a:p>
          <a:p>
            <a:pPr>
              <a:lnSpc>
                <a:spcPts val="2500"/>
              </a:lnSpc>
            </a:pP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인기있는 앱을 이용하다 보면 의도하지</a:t>
            </a:r>
            <a:br>
              <a:rPr lang="en-US" altLang="ko-KR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않았는데도 타인에게 </a:t>
            </a:r>
            <a:r>
              <a:rPr lang="ko-KR" altLang="en-US" sz="1500" b="1" dirty="0">
                <a:solidFill>
                  <a:schemeClr val="accent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</a:t>
            </a:r>
            <a:r>
              <a:rPr lang="ko-KR" altLang="en-US" sz="1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줄 수 있어요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95D37C-FB68-4DC0-9E32-71AB15FA3925}"/>
              </a:ext>
            </a:extLst>
          </p:cNvPr>
          <p:cNvSpPr txBox="1"/>
          <p:nvPr/>
        </p:nvSpPr>
        <p:spPr>
          <a:xfrm>
            <a:off x="1048863" y="4071130"/>
            <a:ext cx="2850460" cy="78611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환경에서는</a:t>
            </a:r>
          </a:p>
          <a:p>
            <a:pPr algn="ctr">
              <a:lnSpc>
                <a:spcPts val="2800"/>
              </a:lnSpc>
            </a:pP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일어날 수 있을까요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59188-1691-4967-9C3E-629E49E564F6}"/>
              </a:ext>
            </a:extLst>
          </p:cNvPr>
          <p:cNvSpPr txBox="1"/>
          <p:nvPr/>
        </p:nvSpPr>
        <p:spPr>
          <a:xfrm>
            <a:off x="2674255" y="1055875"/>
            <a:ext cx="3631122" cy="54117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 특성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559450E-4E73-4179-AD01-0B6BCC91EDB6}"/>
              </a:ext>
            </a:extLst>
          </p:cNvPr>
          <p:cNvCxnSpPr>
            <a:cxnSpLocks/>
          </p:cNvCxnSpPr>
          <p:nvPr/>
        </p:nvCxnSpPr>
        <p:spPr>
          <a:xfrm>
            <a:off x="2788920" y="1550072"/>
            <a:ext cx="3386821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7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720370" y="2465861"/>
              <a:ext cx="3703258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일이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생길까요</a:t>
              </a:r>
              <a:r>
                <a:rPr lang="en-US" altLang="ko-KR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?(1)</a:t>
              </a:r>
              <a:endParaRPr lang="ko-KR" altLang="en-US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D78EF-6EBE-418C-BEF5-0D025F1A3A3E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?(1)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E5FD7A2-F301-4E6A-A9F8-A0A3C2F1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4" y="2077970"/>
            <a:ext cx="3118110" cy="3273559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89CFF32-935A-43C7-B744-36FE4D5A926C}"/>
              </a:ext>
            </a:extLst>
          </p:cNvPr>
          <p:cNvGrpSpPr/>
          <p:nvPr/>
        </p:nvGrpSpPr>
        <p:grpSpPr>
          <a:xfrm>
            <a:off x="4194774" y="2327301"/>
            <a:ext cx="4288353" cy="3248927"/>
            <a:chOff x="4194774" y="2576683"/>
            <a:chExt cx="4288353" cy="3248927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6129DFC-23A5-46A6-B575-FABD2308735B}"/>
                </a:ext>
              </a:extLst>
            </p:cNvPr>
            <p:cNvGrpSpPr/>
            <p:nvPr/>
          </p:nvGrpSpPr>
          <p:grpSpPr>
            <a:xfrm>
              <a:off x="4194774" y="4990766"/>
              <a:ext cx="4288353" cy="834844"/>
              <a:chOff x="4194774" y="4797976"/>
              <a:chExt cx="4288353" cy="834844"/>
            </a:xfrm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9187869A-E8AD-4872-A123-AE880E0C6630}"/>
                  </a:ext>
                </a:extLst>
              </p:cNvPr>
              <p:cNvSpPr/>
              <p:nvPr/>
            </p:nvSpPr>
            <p:spPr>
              <a:xfrm>
                <a:off x="4194774" y="4797976"/>
                <a:ext cx="4288353" cy="834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실제가 아니라 만들어진 이미지를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좋아하고 권장하다 보면 어떤 일이 생길까요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dirty="0"/>
              </a:p>
            </p:txBody>
          </p: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A8E03ED7-672E-4A6B-B496-47DE6A0230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5601431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6C520E0-D8AF-4960-A852-1EEC6E312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5215398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072BFBA-CF0E-4749-84D4-1CE55F7FC1E6}"/>
                </a:ext>
              </a:extLst>
            </p:cNvPr>
            <p:cNvGrpSpPr/>
            <p:nvPr/>
          </p:nvGrpSpPr>
          <p:grpSpPr>
            <a:xfrm>
              <a:off x="4194774" y="3990063"/>
              <a:ext cx="4151395" cy="834844"/>
              <a:chOff x="4194774" y="3509772"/>
              <a:chExt cx="4151395" cy="834844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5D583E03-218D-4567-97C6-6A5630F4BFAA}"/>
                  </a:ext>
                </a:extLst>
              </p:cNvPr>
              <p:cNvSpPr/>
              <p:nvPr/>
            </p:nvSpPr>
            <p:spPr>
              <a:xfrm>
                <a:off x="4707734" y="3509772"/>
                <a:ext cx="3262432" cy="834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우리는 왜 </a:t>
                </a:r>
                <a:r>
                  <a:rPr lang="ko-KR" altLang="en-US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보정앱을</a:t>
                </a: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이용해 찍은 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 모습을 더 마음에 들어 할까요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dirty="0"/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6933D0D3-32E2-4B17-AC90-FBD5E6D5E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4311739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792CD29F-0036-4E00-B026-22048976B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3924108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096936E-B1B2-4E00-9A31-601CFECB391A}"/>
                </a:ext>
              </a:extLst>
            </p:cNvPr>
            <p:cNvGrpSpPr/>
            <p:nvPr/>
          </p:nvGrpSpPr>
          <p:grpSpPr>
            <a:xfrm>
              <a:off x="4194774" y="2576683"/>
              <a:ext cx="4151395" cy="1219565"/>
              <a:chOff x="4194774" y="1836847"/>
              <a:chExt cx="4151395" cy="1219565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E26467D0-E7BB-45F1-AC59-7E7F129CDCA7}"/>
                  </a:ext>
                </a:extLst>
              </p:cNvPr>
              <p:cNvSpPr/>
              <p:nvPr/>
            </p:nvSpPr>
            <p:spPr>
              <a:xfrm>
                <a:off x="4733382" y="1836847"/>
                <a:ext cx="3211135" cy="1219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기본 카메라로 촬영한 얼굴보다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보정 앱을 이용해 촬영한 얼굴이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더 마음에 들었던 경험이 있나요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dirty="0"/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4CEF58-896C-4664-A36F-BEAC82C39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3009708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361C700D-5EEF-484C-80DA-353648C8E3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2628708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9596FA09-23E4-4ED4-8C49-FD2344C4E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774" y="2257233"/>
                <a:ext cx="41513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284494D-F00E-4994-8AA9-1B5A9AC8D9E6}"/>
              </a:ext>
            </a:extLst>
          </p:cNvPr>
          <p:cNvSpPr txBox="1"/>
          <p:nvPr/>
        </p:nvSpPr>
        <p:spPr>
          <a:xfrm>
            <a:off x="4719406" y="1650298"/>
            <a:ext cx="3102131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경험과 생각 나누기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6A88D49-BC4F-4822-B644-C9686BDCE154}"/>
              </a:ext>
            </a:extLst>
          </p:cNvPr>
          <p:cNvSpPr/>
          <p:nvPr/>
        </p:nvSpPr>
        <p:spPr>
          <a:xfrm>
            <a:off x="4232125" y="1703040"/>
            <a:ext cx="458325" cy="458325"/>
          </a:xfrm>
          <a:prstGeom prst="ellipse">
            <a:avLst/>
          </a:prstGeom>
          <a:solidFill>
            <a:srgbClr val="FBC0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908910B-7347-49A8-9AE4-CC9A20A2EB85}"/>
              </a:ext>
            </a:extLst>
          </p:cNvPr>
          <p:cNvSpPr/>
          <p:nvPr/>
        </p:nvSpPr>
        <p:spPr>
          <a:xfrm rot="20300197">
            <a:off x="4232228" y="1773819"/>
            <a:ext cx="33855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0BF547D-A47A-424A-A7F8-C38B0E07F182}"/>
              </a:ext>
            </a:extLst>
          </p:cNvPr>
          <p:cNvSpPr/>
          <p:nvPr/>
        </p:nvSpPr>
        <p:spPr>
          <a:xfrm rot="550520">
            <a:off x="4364837" y="1719958"/>
            <a:ext cx="334122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4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D78EF-6EBE-418C-BEF5-0D025F1A3A3E}"/>
              </a:ext>
            </a:extLst>
          </p:cNvPr>
          <p:cNvSpPr txBox="1"/>
          <p:nvPr/>
        </p:nvSpPr>
        <p:spPr>
          <a:xfrm>
            <a:off x="2117589" y="388921"/>
            <a:ext cx="23006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일이 생길까요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?(1)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745C065-0061-4EA4-9E63-25AB35BB12EA}"/>
              </a:ext>
            </a:extLst>
          </p:cNvPr>
          <p:cNvGrpSpPr/>
          <p:nvPr/>
        </p:nvGrpSpPr>
        <p:grpSpPr>
          <a:xfrm>
            <a:off x="4756436" y="3700357"/>
            <a:ext cx="3567002" cy="1227259"/>
            <a:chOff x="4546886" y="4280526"/>
            <a:chExt cx="3567002" cy="122725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5D583E03-218D-4567-97C6-6A5630F4BFAA}"/>
                </a:ext>
              </a:extLst>
            </p:cNvPr>
            <p:cNvSpPr/>
            <p:nvPr/>
          </p:nvSpPr>
          <p:spPr>
            <a:xfrm>
              <a:off x="4546886" y="4280526"/>
              <a:ext cx="3567002" cy="122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좋아하고 권장하는 이미지가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의도하지 않아도 누군가에게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영향을 미칠 수 있어요</a:t>
              </a:r>
              <a:endParaRPr lang="ko-KR" altLang="en-US" sz="2000" dirty="0"/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9078E3DF-BD80-418F-9410-5DFC9568B30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692422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F00BFBD3-EFF1-4CD8-85FB-86536E17080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092472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C961C665-B144-44CF-BB3D-55101716E8B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466282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B49ADB6-93A0-49D6-9797-5F76B5680416}"/>
              </a:ext>
            </a:extLst>
          </p:cNvPr>
          <p:cNvGrpSpPr/>
          <p:nvPr/>
        </p:nvGrpSpPr>
        <p:grpSpPr>
          <a:xfrm>
            <a:off x="4781550" y="1932484"/>
            <a:ext cx="3516945" cy="1227259"/>
            <a:chOff x="4572000" y="2253899"/>
            <a:chExt cx="3516945" cy="1227259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26467D0-E7BB-45F1-AC59-7E7F129CDCA7}"/>
                </a:ext>
              </a:extLst>
            </p:cNvPr>
            <p:cNvSpPr/>
            <p:nvPr/>
          </p:nvSpPr>
          <p:spPr>
            <a:xfrm>
              <a:off x="4690354" y="2253899"/>
              <a:ext cx="3280065" cy="122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온라인에서는 의도하지 않아도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많은 사람들과 영향을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주고받을 수 있어요</a:t>
              </a:r>
              <a:endParaRPr lang="ko-KR" altLang="en-US" sz="2000" dirty="0"/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FA3B77F7-2B20-4FE5-B59F-AF22ED80A62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428999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D393DC33-D372-4BF1-924D-C0FC4FA7863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047999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E1F5D23-03BF-4582-8B47-FD40D37B9115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657474"/>
              <a:ext cx="35169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EB0B9F1-50AC-4D6A-A25D-5379F3EFA97F}"/>
              </a:ext>
            </a:extLst>
          </p:cNvPr>
          <p:cNvSpPr/>
          <p:nvPr/>
        </p:nvSpPr>
        <p:spPr>
          <a:xfrm>
            <a:off x="3657600" y="5969190"/>
            <a:ext cx="5061596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&lt;“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드레스 입고 화장 배우고“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…5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세 아이 ‘공주수업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여성신문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2018.12.28),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일러스트로 재구성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AB31CDD0-5A14-4D8A-A52B-C87C622C4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468" y="1606440"/>
            <a:ext cx="3617983" cy="39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1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2502</Words>
  <Application>Microsoft Office PowerPoint</Application>
  <PresentationFormat>화면 슬라이드 쇼(4:3)</PresentationFormat>
  <Paragraphs>382</Paragraphs>
  <Slides>20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나눔바른고딕</vt:lpstr>
      <vt:lpstr>Calibri</vt:lpstr>
      <vt:lpstr>나눔바른고딕OTF Light</vt:lpstr>
      <vt:lpstr>맑은 고딕</vt:lpstr>
      <vt:lpstr>Wingdings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138</cp:revision>
  <dcterms:created xsi:type="dcterms:W3CDTF">2020-12-16T02:26:52Z</dcterms:created>
  <dcterms:modified xsi:type="dcterms:W3CDTF">2022-01-25T04:32:19Z</dcterms:modified>
</cp:coreProperties>
</file>